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Magnolia Script" panose="02000503070000020003" pitchFamily="2" charset="0"/>
      <p:regular r:id="rId12"/>
    </p:embeddedFont>
    <p:embeddedFont>
      <p:font typeface="Open Sans" pitchFamily="2" charset="0"/>
      <p:regular r:id="rId13"/>
    </p:embeddedFont>
    <p:embeddedFont>
      <p:font typeface="Open Sans Bold"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2.fntdata"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font" Target="fonts/font1.fntdata"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3.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7.xml" /><Relationship Id="rId5" Type="http://schemas.openxmlformats.org/officeDocument/2006/relationships/image" Target="../media/image4.png" /><Relationship Id="rId4" Type="http://schemas.openxmlformats.org/officeDocument/2006/relationships/image" Target="../media/image3.svg" /></Relationships>
</file>

<file path=ppt/slides/_rels/slide10.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8" Type="http://schemas.openxmlformats.org/officeDocument/2006/relationships/image" Target="../media/image9.svg" /><Relationship Id="rId3" Type="http://schemas.openxmlformats.org/officeDocument/2006/relationships/image" Target="../media/image2.png" /><Relationship Id="rId7" Type="http://schemas.openxmlformats.org/officeDocument/2006/relationships/image" Target="../media/image8.png" /><Relationship Id="rId2" Type="http://schemas.openxmlformats.org/officeDocument/2006/relationships/image" Target="../media/image5.jpeg" /><Relationship Id="rId1" Type="http://schemas.openxmlformats.org/officeDocument/2006/relationships/slideLayout" Target="../slideLayouts/slideLayout7.xml" /><Relationship Id="rId6" Type="http://schemas.openxmlformats.org/officeDocument/2006/relationships/image" Target="../media/image7.jpeg" /><Relationship Id="rId5" Type="http://schemas.openxmlformats.org/officeDocument/2006/relationships/image" Target="../media/image6.png" /><Relationship Id="rId4" Type="http://schemas.openxmlformats.org/officeDocument/2006/relationships/image" Target="../media/image3.svg" /></Relationships>
</file>

<file path=ppt/slides/_rels/slide3.xml.rels><?xml version="1.0" encoding="UTF-8" standalone="yes"?>
<Relationships xmlns="http://schemas.openxmlformats.org/package/2006/relationships"><Relationship Id="rId8" Type="http://schemas.openxmlformats.org/officeDocument/2006/relationships/image" Target="../media/image6.png" /><Relationship Id="rId13" Type="http://schemas.openxmlformats.org/officeDocument/2006/relationships/image" Target="../media/image15.png" /><Relationship Id="rId3" Type="http://schemas.openxmlformats.org/officeDocument/2006/relationships/image" Target="../media/image2.png" /><Relationship Id="rId7" Type="http://schemas.openxmlformats.org/officeDocument/2006/relationships/image" Target="../media/image12.jpeg" /><Relationship Id="rId12" Type="http://schemas.openxmlformats.org/officeDocument/2006/relationships/image" Target="../media/image9.svg" /><Relationship Id="rId2" Type="http://schemas.openxmlformats.org/officeDocument/2006/relationships/image" Target="../media/image5.jpeg" /><Relationship Id="rId1" Type="http://schemas.openxmlformats.org/officeDocument/2006/relationships/slideLayout" Target="../slideLayouts/slideLayout7.xml" /><Relationship Id="rId6" Type="http://schemas.openxmlformats.org/officeDocument/2006/relationships/image" Target="../media/image11.png" /><Relationship Id="rId11" Type="http://schemas.openxmlformats.org/officeDocument/2006/relationships/image" Target="../media/image8.png" /><Relationship Id="rId5" Type="http://schemas.openxmlformats.org/officeDocument/2006/relationships/image" Target="../media/image10.jpeg" /><Relationship Id="rId10" Type="http://schemas.openxmlformats.org/officeDocument/2006/relationships/image" Target="../media/image14.jpeg" /><Relationship Id="rId4" Type="http://schemas.openxmlformats.org/officeDocument/2006/relationships/image" Target="../media/image3.svg" /><Relationship Id="rId9" Type="http://schemas.openxmlformats.org/officeDocument/2006/relationships/image" Target="../media/image13.jpeg" /><Relationship Id="rId14" Type="http://schemas.openxmlformats.org/officeDocument/2006/relationships/image" Target="../media/image16.svg" /></Relationships>
</file>

<file path=ppt/slides/_rels/slide4.xml.rels><?xml version="1.0" encoding="UTF-8" standalone="yes"?>
<Relationships xmlns="http://schemas.openxmlformats.org/package/2006/relationships"><Relationship Id="rId8" Type="http://schemas.openxmlformats.org/officeDocument/2006/relationships/image" Target="../media/image19.jpeg" /><Relationship Id="rId3" Type="http://schemas.openxmlformats.org/officeDocument/2006/relationships/image" Target="../media/image2.png" /><Relationship Id="rId7" Type="http://schemas.openxmlformats.org/officeDocument/2006/relationships/image" Target="../media/image18.jpeg" /><Relationship Id="rId2" Type="http://schemas.openxmlformats.org/officeDocument/2006/relationships/image" Target="../media/image5.jpeg" /><Relationship Id="rId1" Type="http://schemas.openxmlformats.org/officeDocument/2006/relationships/slideLayout" Target="../slideLayouts/slideLayout7.xml" /><Relationship Id="rId6" Type="http://schemas.openxmlformats.org/officeDocument/2006/relationships/image" Target="../media/image11.png" /><Relationship Id="rId11" Type="http://schemas.openxmlformats.org/officeDocument/2006/relationships/image" Target="../media/image9.svg" /><Relationship Id="rId5" Type="http://schemas.openxmlformats.org/officeDocument/2006/relationships/image" Target="../media/image17.jpeg" /><Relationship Id="rId10" Type="http://schemas.openxmlformats.org/officeDocument/2006/relationships/image" Target="../media/image8.png" /><Relationship Id="rId4" Type="http://schemas.openxmlformats.org/officeDocument/2006/relationships/image" Target="../media/image3.svg" /><Relationship Id="rId9" Type="http://schemas.openxmlformats.org/officeDocument/2006/relationships/image" Target="../media/image20.jpeg" /></Relationships>
</file>

<file path=ppt/slides/_rels/slide5.xml.rels><?xml version="1.0" encoding="UTF-8" standalone="yes"?>
<Relationships xmlns="http://schemas.openxmlformats.org/package/2006/relationships"><Relationship Id="rId8" Type="http://schemas.openxmlformats.org/officeDocument/2006/relationships/image" Target="../media/image8.png" /><Relationship Id="rId3" Type="http://schemas.openxmlformats.org/officeDocument/2006/relationships/image" Target="../media/image2.png" /><Relationship Id="rId7" Type="http://schemas.openxmlformats.org/officeDocument/2006/relationships/image" Target="../media/image23.jpeg" /><Relationship Id="rId2" Type="http://schemas.openxmlformats.org/officeDocument/2006/relationships/image" Target="../media/image5.jpeg" /><Relationship Id="rId1" Type="http://schemas.openxmlformats.org/officeDocument/2006/relationships/slideLayout" Target="../slideLayouts/slideLayout7.xml" /><Relationship Id="rId6" Type="http://schemas.openxmlformats.org/officeDocument/2006/relationships/image" Target="../media/image22.jpeg" /><Relationship Id="rId5" Type="http://schemas.openxmlformats.org/officeDocument/2006/relationships/image" Target="../media/image21.png" /><Relationship Id="rId4" Type="http://schemas.openxmlformats.org/officeDocument/2006/relationships/image" Target="../media/image3.svg" /><Relationship Id="rId9" Type="http://schemas.openxmlformats.org/officeDocument/2006/relationships/image" Target="../media/image9.svg" /></Relationships>
</file>

<file path=ppt/slides/_rels/slide6.xml.rels><?xml version="1.0" encoding="UTF-8" standalone="yes"?>
<Relationships xmlns="http://schemas.openxmlformats.org/package/2006/relationships"><Relationship Id="rId8" Type="http://schemas.openxmlformats.org/officeDocument/2006/relationships/image" Target="../media/image26.jpeg" /><Relationship Id="rId3" Type="http://schemas.openxmlformats.org/officeDocument/2006/relationships/image" Target="../media/image2.png" /><Relationship Id="rId7" Type="http://schemas.openxmlformats.org/officeDocument/2006/relationships/image" Target="../media/image25.jpeg" /><Relationship Id="rId2" Type="http://schemas.openxmlformats.org/officeDocument/2006/relationships/image" Target="../media/image5.jpeg" /><Relationship Id="rId1" Type="http://schemas.openxmlformats.org/officeDocument/2006/relationships/slideLayout" Target="../slideLayouts/slideLayout7.xml" /><Relationship Id="rId6" Type="http://schemas.openxmlformats.org/officeDocument/2006/relationships/image" Target="../media/image24.jpeg" /><Relationship Id="rId11" Type="http://schemas.openxmlformats.org/officeDocument/2006/relationships/image" Target="../media/image9.svg" /><Relationship Id="rId5" Type="http://schemas.openxmlformats.org/officeDocument/2006/relationships/image" Target="../media/image6.png" /><Relationship Id="rId10" Type="http://schemas.openxmlformats.org/officeDocument/2006/relationships/image" Target="../media/image8.png" /><Relationship Id="rId4" Type="http://schemas.openxmlformats.org/officeDocument/2006/relationships/image" Target="../media/image3.svg" /><Relationship Id="rId9" Type="http://schemas.openxmlformats.org/officeDocument/2006/relationships/image" Target="../media/image27.jpeg" /></Relationships>
</file>

<file path=ppt/slides/_rels/slide7.xml.rels><?xml version="1.0" encoding="UTF-8" standalone="yes"?>
<Relationships xmlns="http://schemas.openxmlformats.org/package/2006/relationships"><Relationship Id="rId8" Type="http://schemas.openxmlformats.org/officeDocument/2006/relationships/image" Target="../media/image30.jpeg" /><Relationship Id="rId13" Type="http://schemas.openxmlformats.org/officeDocument/2006/relationships/image" Target="../media/image33.svg" /><Relationship Id="rId3" Type="http://schemas.openxmlformats.org/officeDocument/2006/relationships/image" Target="../media/image2.png" /><Relationship Id="rId7" Type="http://schemas.openxmlformats.org/officeDocument/2006/relationships/image" Target="../media/image29.jpeg" /><Relationship Id="rId12" Type="http://schemas.openxmlformats.org/officeDocument/2006/relationships/image" Target="../media/image32.png" /><Relationship Id="rId2" Type="http://schemas.openxmlformats.org/officeDocument/2006/relationships/image" Target="../media/image5.jpeg" /><Relationship Id="rId1" Type="http://schemas.openxmlformats.org/officeDocument/2006/relationships/slideLayout" Target="../slideLayouts/slideLayout7.xml" /><Relationship Id="rId6" Type="http://schemas.openxmlformats.org/officeDocument/2006/relationships/image" Target="../media/image28.jpeg" /><Relationship Id="rId11" Type="http://schemas.openxmlformats.org/officeDocument/2006/relationships/image" Target="../media/image31.jpeg" /><Relationship Id="rId5" Type="http://schemas.openxmlformats.org/officeDocument/2006/relationships/image" Target="../media/image6.png" /><Relationship Id="rId10" Type="http://schemas.openxmlformats.org/officeDocument/2006/relationships/image" Target="../media/image9.svg" /><Relationship Id="rId4" Type="http://schemas.openxmlformats.org/officeDocument/2006/relationships/image" Target="../media/image3.svg" /><Relationship Id="rId9" Type="http://schemas.openxmlformats.org/officeDocument/2006/relationships/image" Target="../media/image8.png" /></Relationships>
</file>

<file path=ppt/slides/_rels/slide8.xml.rels><?xml version="1.0" encoding="UTF-8" standalone="yes"?>
<Relationships xmlns="http://schemas.openxmlformats.org/package/2006/relationships"><Relationship Id="rId8" Type="http://schemas.openxmlformats.org/officeDocument/2006/relationships/image" Target="../media/image34.jpeg" /><Relationship Id="rId3" Type="http://schemas.openxmlformats.org/officeDocument/2006/relationships/image" Target="../media/image2.png" /><Relationship Id="rId7" Type="http://schemas.openxmlformats.org/officeDocument/2006/relationships/image" Target="../media/image21.png" /><Relationship Id="rId2" Type="http://schemas.openxmlformats.org/officeDocument/2006/relationships/image" Target="../media/image5.jpeg" /><Relationship Id="rId1" Type="http://schemas.openxmlformats.org/officeDocument/2006/relationships/slideLayout" Target="../slideLayouts/slideLayout7.xml" /><Relationship Id="rId6" Type="http://schemas.openxmlformats.org/officeDocument/2006/relationships/image" Target="../media/image9.svg" /><Relationship Id="rId5" Type="http://schemas.openxmlformats.org/officeDocument/2006/relationships/image" Target="../media/image8.png" /><Relationship Id="rId4" Type="http://schemas.openxmlformats.org/officeDocument/2006/relationships/image" Target="../media/image3.svg" /><Relationship Id="rId9" Type="http://schemas.openxmlformats.org/officeDocument/2006/relationships/image" Target="../media/image35.jpeg" /></Relationships>
</file>

<file path=ppt/slides/_rels/slide9.xml.rels><?xml version="1.0" encoding="UTF-8" standalone="yes"?>
<Relationships xmlns="http://schemas.openxmlformats.org/package/2006/relationships"><Relationship Id="rId8" Type="http://schemas.openxmlformats.org/officeDocument/2006/relationships/image" Target="../media/image8.png" /><Relationship Id="rId3" Type="http://schemas.openxmlformats.org/officeDocument/2006/relationships/image" Target="../media/image2.png" /><Relationship Id="rId7" Type="http://schemas.openxmlformats.org/officeDocument/2006/relationships/image" Target="../media/image37.jpeg" /><Relationship Id="rId2" Type="http://schemas.openxmlformats.org/officeDocument/2006/relationships/image" Target="../media/image5.jpeg" /><Relationship Id="rId1" Type="http://schemas.openxmlformats.org/officeDocument/2006/relationships/slideLayout" Target="../slideLayouts/slideLayout7.xml" /><Relationship Id="rId6" Type="http://schemas.openxmlformats.org/officeDocument/2006/relationships/image" Target="../media/image11.png" /><Relationship Id="rId5" Type="http://schemas.openxmlformats.org/officeDocument/2006/relationships/image" Target="../media/image36.jpeg" /><Relationship Id="rId4" Type="http://schemas.openxmlformats.org/officeDocument/2006/relationships/image" Target="../media/image3.svg" /><Relationship Id="rId9" Type="http://schemas.openxmlformats.org/officeDocument/2006/relationships/image" Target="../media/image9.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888" b="-20888"/>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565418" y="1727989"/>
            <a:ext cx="10955722" cy="4278630"/>
          </a:xfrm>
          <a:prstGeom prst="rect">
            <a:avLst/>
          </a:prstGeom>
        </p:spPr>
        <p:txBody>
          <a:bodyPr lIns="0" tIns="0" rIns="0" bIns="0" rtlCol="0" anchor="t">
            <a:spAutoFit/>
          </a:bodyPr>
          <a:lstStyle/>
          <a:p>
            <a:pPr algn="ctr">
              <a:lnSpc>
                <a:spcPts val="17220"/>
              </a:lnSpc>
              <a:spcBef>
                <a:spcPct val="0"/>
              </a:spcBef>
            </a:pPr>
            <a:r>
              <a:rPr lang="en-US" sz="12300">
                <a:solidFill>
                  <a:srgbClr val="FFFFFF"/>
                </a:solidFill>
                <a:latin typeface="Magnolia Script"/>
                <a:ea typeface="Magnolia Script"/>
                <a:cs typeface="Magnolia Script"/>
                <a:sym typeface="Magnolia Script"/>
              </a:rPr>
              <a:t>Cafetaria Management </a:t>
            </a:r>
          </a:p>
        </p:txBody>
      </p:sp>
      <p:sp>
        <p:nvSpPr>
          <p:cNvPr id="11" name="Freeform 11"/>
          <p:cNvSpPr/>
          <p:nvPr/>
        </p:nvSpPr>
        <p:spPr>
          <a:xfrm>
            <a:off x="12730520" y="3278121"/>
            <a:ext cx="2318451" cy="2647001"/>
          </a:xfrm>
          <a:custGeom>
            <a:avLst/>
            <a:gdLst/>
            <a:ahLst/>
            <a:cxnLst/>
            <a:rect l="l" t="t" r="r" b="b"/>
            <a:pathLst>
              <a:path w="2318451" h="2647001">
                <a:moveTo>
                  <a:pt x="0" y="0"/>
                </a:moveTo>
                <a:lnTo>
                  <a:pt x="2318451" y="0"/>
                </a:lnTo>
                <a:lnTo>
                  <a:pt x="2318451" y="2647001"/>
                </a:lnTo>
                <a:lnTo>
                  <a:pt x="0" y="2647001"/>
                </a:lnTo>
                <a:lnTo>
                  <a:pt x="0" y="0"/>
                </a:lnTo>
                <a:close/>
              </a:path>
            </a:pathLst>
          </a:custGeom>
          <a:blipFill>
            <a:blip r:embed="rId5"/>
            <a:stretch>
              <a:fillRect/>
            </a:stretch>
          </a:blipFill>
        </p:spPr>
      </p:sp>
      <p:sp>
        <p:nvSpPr>
          <p:cNvPr id="12" name="TextBox 12"/>
          <p:cNvSpPr txBox="1"/>
          <p:nvPr/>
        </p:nvSpPr>
        <p:spPr>
          <a:xfrm>
            <a:off x="10393010" y="6967558"/>
            <a:ext cx="7720773" cy="2785745"/>
          </a:xfrm>
          <a:prstGeom prst="rect">
            <a:avLst/>
          </a:prstGeom>
        </p:spPr>
        <p:txBody>
          <a:bodyPr lIns="0" tIns="0" rIns="0" bIns="0" rtlCol="0" anchor="t">
            <a:spAutoFit/>
          </a:bodyPr>
          <a:lstStyle/>
          <a:p>
            <a:pPr algn="l">
              <a:lnSpc>
                <a:spcPts val="4479"/>
              </a:lnSpc>
            </a:pPr>
            <a:r>
              <a:rPr lang="en-US" sz="3199">
                <a:solidFill>
                  <a:srgbClr val="FFFFFF"/>
                </a:solidFill>
                <a:latin typeface="Open Sans"/>
                <a:ea typeface="Open Sans"/>
                <a:cs typeface="Open Sans"/>
                <a:sym typeface="Open Sans"/>
              </a:rPr>
              <a:t>Team members :</a:t>
            </a:r>
          </a:p>
          <a:p>
            <a:pPr algn="l">
              <a:lnSpc>
                <a:spcPts val="4479"/>
              </a:lnSpc>
            </a:pPr>
            <a:r>
              <a:rPr lang="en-US" sz="3199">
                <a:solidFill>
                  <a:srgbClr val="FFFFFF"/>
                </a:solidFill>
                <a:latin typeface="Open Sans"/>
                <a:ea typeface="Open Sans"/>
                <a:cs typeface="Open Sans"/>
                <a:sym typeface="Open Sans"/>
              </a:rPr>
              <a:t>Sayed.Muskan (Teamlead) -24KB1A05GS </a:t>
            </a:r>
          </a:p>
          <a:p>
            <a:pPr algn="l">
              <a:lnSpc>
                <a:spcPts val="4479"/>
              </a:lnSpc>
            </a:pPr>
            <a:r>
              <a:rPr lang="en-US" sz="3199">
                <a:solidFill>
                  <a:srgbClr val="FFFFFF"/>
                </a:solidFill>
                <a:latin typeface="Open Sans"/>
                <a:ea typeface="Open Sans"/>
                <a:cs typeface="Open Sans"/>
                <a:sym typeface="Open Sans"/>
              </a:rPr>
              <a:t>Sd.Esha parwaz            -24KB1A05KH</a:t>
            </a:r>
          </a:p>
          <a:p>
            <a:pPr algn="l">
              <a:lnSpc>
                <a:spcPts val="4479"/>
              </a:lnSpc>
              <a:spcBef>
                <a:spcPct val="0"/>
              </a:spcBef>
            </a:pPr>
            <a:r>
              <a:rPr lang="en-US" sz="3199">
                <a:solidFill>
                  <a:srgbClr val="FFFFFF"/>
                </a:solidFill>
                <a:latin typeface="Open Sans"/>
                <a:ea typeface="Open Sans"/>
                <a:cs typeface="Open Sans"/>
                <a:sym typeface="Open Sans"/>
              </a:rPr>
              <a:t>Y.Bhuvaneswari.  -24KB1A05PB</a:t>
            </a:r>
          </a:p>
          <a:p>
            <a:pPr algn="l">
              <a:lnSpc>
                <a:spcPts val="4479"/>
              </a:lnSpc>
              <a:spcBef>
                <a:spcPct val="0"/>
              </a:spcBef>
            </a:pPr>
            <a:r>
              <a:rPr lang="en-US" sz="3199">
                <a:solidFill>
                  <a:srgbClr val="FFFFFF"/>
                </a:solidFill>
                <a:latin typeface="Open Sans"/>
                <a:ea typeface="Open Sans"/>
                <a:cs typeface="Open Sans"/>
                <a:sym typeface="Open Sans"/>
              </a:rPr>
              <a:t>Group &amp;Section      -  CSE-D</a:t>
            </a:r>
          </a:p>
        </p:txBody>
      </p:sp>
      <p:sp>
        <p:nvSpPr>
          <p:cNvPr id="13" name="Freeform 13"/>
          <p:cNvSpPr/>
          <p:nvPr/>
        </p:nvSpPr>
        <p:spPr>
          <a:xfrm flipH="1">
            <a:off x="3293895" y="4988529"/>
            <a:ext cx="1783445" cy="2036179"/>
          </a:xfrm>
          <a:custGeom>
            <a:avLst/>
            <a:gdLst/>
            <a:ahLst/>
            <a:cxnLst/>
            <a:rect l="l" t="t" r="r" b="b"/>
            <a:pathLst>
              <a:path w="1783445" h="2036179">
                <a:moveTo>
                  <a:pt x="1783445" y="0"/>
                </a:moveTo>
                <a:lnTo>
                  <a:pt x="0" y="0"/>
                </a:lnTo>
                <a:lnTo>
                  <a:pt x="0" y="2036179"/>
                </a:lnTo>
                <a:lnTo>
                  <a:pt x="1783445" y="2036179"/>
                </a:lnTo>
                <a:lnTo>
                  <a:pt x="1783445"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050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74" r="-162" b="-1336"/>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1976409" y="1909872"/>
            <a:ext cx="6473317" cy="6467255"/>
            <a:chOff x="0" y="0"/>
            <a:chExt cx="3255264" cy="3252216"/>
          </a:xfrm>
        </p:grpSpPr>
        <p:sp>
          <p:nvSpPr>
            <p:cNvPr id="11" name="Freeform 11"/>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2" name="Freeform 12"/>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5627" r="-2052"/>
              </a:stretch>
            </a:blipFill>
          </p:spPr>
        </p:sp>
      </p:grpSp>
      <p:sp>
        <p:nvSpPr>
          <p:cNvPr id="13" name="TextBox 13"/>
          <p:cNvSpPr txBox="1"/>
          <p:nvPr/>
        </p:nvSpPr>
        <p:spPr>
          <a:xfrm>
            <a:off x="10467320" y="2128704"/>
            <a:ext cx="5962752" cy="1441451"/>
          </a:xfrm>
          <a:prstGeom prst="rect">
            <a:avLst/>
          </a:prstGeom>
        </p:spPr>
        <p:txBody>
          <a:bodyPr lIns="0" tIns="0" rIns="0" bIns="0" rtlCol="0" anchor="t">
            <a:spAutoFit/>
          </a:bodyPr>
          <a:lstStyle/>
          <a:p>
            <a:pPr algn="l">
              <a:lnSpc>
                <a:spcPts val="11899"/>
              </a:lnSpc>
              <a:spcBef>
                <a:spcPct val="0"/>
              </a:spcBef>
            </a:pPr>
            <a:r>
              <a:rPr lang="en-US" sz="8499">
                <a:solidFill>
                  <a:srgbClr val="FFFFFF"/>
                </a:solidFill>
                <a:latin typeface="Magnolia Script"/>
                <a:ea typeface="Magnolia Script"/>
                <a:cs typeface="Magnolia Script"/>
                <a:sym typeface="Magnolia Script"/>
              </a:rPr>
              <a:t>Introduction </a:t>
            </a:r>
          </a:p>
        </p:txBody>
      </p:sp>
      <p:sp>
        <p:nvSpPr>
          <p:cNvPr id="14" name="Freeform 14"/>
          <p:cNvSpPr/>
          <p:nvPr/>
        </p:nvSpPr>
        <p:spPr>
          <a:xfrm>
            <a:off x="10337826" y="3587001"/>
            <a:ext cx="2681025" cy="164213"/>
          </a:xfrm>
          <a:custGeom>
            <a:avLst/>
            <a:gdLst/>
            <a:ahLst/>
            <a:cxnLst/>
            <a:rect l="l" t="t" r="r" b="b"/>
            <a:pathLst>
              <a:path w="2681025" h="164213">
                <a:moveTo>
                  <a:pt x="0" y="0"/>
                </a:moveTo>
                <a:lnTo>
                  <a:pt x="2681025" y="0"/>
                </a:lnTo>
                <a:lnTo>
                  <a:pt x="2681025" y="164213"/>
                </a:lnTo>
                <a:lnTo>
                  <a:pt x="0" y="164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9556082" y="3913139"/>
            <a:ext cx="7785229" cy="4816510"/>
          </a:xfrm>
          <a:prstGeom prst="rect">
            <a:avLst/>
          </a:prstGeom>
        </p:spPr>
        <p:txBody>
          <a:bodyPr lIns="0" tIns="0" rIns="0" bIns="0" rtlCol="0" anchor="t">
            <a:spAutoFit/>
          </a:bodyPr>
          <a:lstStyle/>
          <a:p>
            <a:pPr algn="l">
              <a:lnSpc>
                <a:spcPts val="4776"/>
              </a:lnSpc>
            </a:pPr>
            <a:endParaRPr/>
          </a:p>
          <a:p>
            <a:pPr algn="l">
              <a:lnSpc>
                <a:spcPts val="4776"/>
              </a:lnSpc>
              <a:spcBef>
                <a:spcPct val="0"/>
              </a:spcBef>
            </a:pPr>
            <a:r>
              <a:rPr lang="en-US" sz="3411">
                <a:solidFill>
                  <a:srgbClr val="FFFFFF"/>
                </a:solidFill>
                <a:latin typeface="Open Sans"/>
                <a:ea typeface="Open Sans"/>
                <a:cs typeface="Open Sans"/>
                <a:sym typeface="Open Sans"/>
              </a:rPr>
              <a:t>The cafeteria system is simple yet efficient solution for managing food ordering and cafetaria operations .This system is designed to streamline the process of ordering through managing menu items and tracking user balances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7777870" y="5287280"/>
            <a:ext cx="4982920" cy="3588284"/>
            <a:chOff x="0" y="0"/>
            <a:chExt cx="3136392" cy="2258568"/>
          </a:xfrm>
        </p:grpSpPr>
        <p:sp>
          <p:nvSpPr>
            <p:cNvPr id="11" name="Freeform 11"/>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5"/>
              <a:stretch>
                <a:fillRect l="-3744"/>
              </a:stretch>
            </a:blipFill>
          </p:spPr>
        </p:sp>
        <p:sp>
          <p:nvSpPr>
            <p:cNvPr id="12" name="Freeform 12"/>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13" name="Group 13"/>
          <p:cNvGrpSpPr>
            <a:grpSpLocks noChangeAspect="1"/>
          </p:cNvGrpSpPr>
          <p:nvPr/>
        </p:nvGrpSpPr>
        <p:grpSpPr>
          <a:xfrm>
            <a:off x="11253061" y="1479368"/>
            <a:ext cx="7756535" cy="5585610"/>
            <a:chOff x="0" y="0"/>
            <a:chExt cx="3136392" cy="2258568"/>
          </a:xfrm>
        </p:grpSpPr>
        <p:sp>
          <p:nvSpPr>
            <p:cNvPr id="14" name="Freeform 14"/>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7"/>
              <a:stretch>
                <a:fillRect l="-1807" r="-1807"/>
              </a:stretch>
            </a:blipFill>
          </p:spPr>
        </p:sp>
        <p:sp>
          <p:nvSpPr>
            <p:cNvPr id="15" name="Freeform 15"/>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16" name="Group 16"/>
          <p:cNvGrpSpPr>
            <a:grpSpLocks noChangeAspect="1"/>
          </p:cNvGrpSpPr>
          <p:nvPr/>
        </p:nvGrpSpPr>
        <p:grpSpPr>
          <a:xfrm>
            <a:off x="13319047" y="5254393"/>
            <a:ext cx="3624564" cy="3621170"/>
            <a:chOff x="0" y="0"/>
            <a:chExt cx="3255264" cy="3252216"/>
          </a:xfrm>
        </p:grpSpPr>
        <p:sp>
          <p:nvSpPr>
            <p:cNvPr id="17" name="Freeform 17"/>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8"/>
              <a:stretch>
                <a:fillRect l="-15" r="-15"/>
              </a:stretch>
            </a:blipFill>
          </p:spPr>
        </p:sp>
        <p:sp>
          <p:nvSpPr>
            <p:cNvPr id="18" name="Freeform 18"/>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t="-13117" b="-13117"/>
              </a:stretch>
            </a:blipFill>
          </p:spPr>
        </p:sp>
      </p:grpSp>
      <p:grpSp>
        <p:nvGrpSpPr>
          <p:cNvPr id="19" name="Group 19"/>
          <p:cNvGrpSpPr>
            <a:grpSpLocks noChangeAspect="1"/>
          </p:cNvGrpSpPr>
          <p:nvPr/>
        </p:nvGrpSpPr>
        <p:grpSpPr>
          <a:xfrm>
            <a:off x="8659919" y="2645414"/>
            <a:ext cx="2324937" cy="2322760"/>
            <a:chOff x="0" y="0"/>
            <a:chExt cx="3255264" cy="3252216"/>
          </a:xfrm>
        </p:grpSpPr>
        <p:sp>
          <p:nvSpPr>
            <p:cNvPr id="20" name="Freeform 20"/>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8"/>
              <a:stretch>
                <a:fillRect l="-15" r="-15"/>
              </a:stretch>
            </a:blipFill>
          </p:spPr>
        </p:sp>
        <p:sp>
          <p:nvSpPr>
            <p:cNvPr id="21" name="Freeform 21"/>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0"/>
              <a:stretch>
                <a:fillRect l="-4317" r="-30864"/>
              </a:stretch>
            </a:blipFill>
          </p:spPr>
        </p:sp>
      </p:grpSp>
      <p:sp>
        <p:nvSpPr>
          <p:cNvPr id="22" name="Freeform 22"/>
          <p:cNvSpPr/>
          <p:nvPr/>
        </p:nvSpPr>
        <p:spPr>
          <a:xfrm>
            <a:off x="1976409" y="2958592"/>
            <a:ext cx="2681025" cy="164213"/>
          </a:xfrm>
          <a:custGeom>
            <a:avLst/>
            <a:gdLst/>
            <a:ahLst/>
            <a:cxnLst/>
            <a:rect l="l" t="t" r="r" b="b"/>
            <a:pathLst>
              <a:path w="2681025" h="164213">
                <a:moveTo>
                  <a:pt x="0" y="0"/>
                </a:moveTo>
                <a:lnTo>
                  <a:pt x="2681026" y="0"/>
                </a:lnTo>
                <a:lnTo>
                  <a:pt x="2681026" y="164213"/>
                </a:lnTo>
                <a:lnTo>
                  <a:pt x="0" y="1642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Freeform 23"/>
          <p:cNvSpPr/>
          <p:nvPr/>
        </p:nvSpPr>
        <p:spPr>
          <a:xfrm>
            <a:off x="607403" y="4065780"/>
            <a:ext cx="2436978" cy="350039"/>
          </a:xfrm>
          <a:custGeom>
            <a:avLst/>
            <a:gdLst/>
            <a:ahLst/>
            <a:cxnLst/>
            <a:rect l="l" t="t" r="r" b="b"/>
            <a:pathLst>
              <a:path w="2436978" h="350039">
                <a:moveTo>
                  <a:pt x="0" y="0"/>
                </a:moveTo>
                <a:lnTo>
                  <a:pt x="2436978" y="0"/>
                </a:lnTo>
                <a:lnTo>
                  <a:pt x="2436978" y="350039"/>
                </a:lnTo>
                <a:lnTo>
                  <a:pt x="0" y="35003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Freeform 24"/>
          <p:cNvSpPr/>
          <p:nvPr/>
        </p:nvSpPr>
        <p:spPr>
          <a:xfrm>
            <a:off x="423655" y="6169391"/>
            <a:ext cx="2893267" cy="415578"/>
          </a:xfrm>
          <a:custGeom>
            <a:avLst/>
            <a:gdLst/>
            <a:ahLst/>
            <a:cxnLst/>
            <a:rect l="l" t="t" r="r" b="b"/>
            <a:pathLst>
              <a:path w="2893267" h="415578">
                <a:moveTo>
                  <a:pt x="0" y="0"/>
                </a:moveTo>
                <a:lnTo>
                  <a:pt x="2893267" y="0"/>
                </a:lnTo>
                <a:lnTo>
                  <a:pt x="2893267" y="415578"/>
                </a:lnTo>
                <a:lnTo>
                  <a:pt x="0" y="41557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TextBox 25"/>
          <p:cNvSpPr txBox="1"/>
          <p:nvPr/>
        </p:nvSpPr>
        <p:spPr>
          <a:xfrm>
            <a:off x="607403" y="3294255"/>
            <a:ext cx="6462579" cy="6118225"/>
          </a:xfrm>
          <a:prstGeom prst="rect">
            <a:avLst/>
          </a:prstGeom>
        </p:spPr>
        <p:txBody>
          <a:bodyPr lIns="0" tIns="0" rIns="0" bIns="0" rtlCol="0" anchor="t">
            <a:spAutoFit/>
          </a:bodyPr>
          <a:lstStyle/>
          <a:p>
            <a:pPr algn="l">
              <a:lnSpc>
                <a:spcPts val="3499"/>
              </a:lnSpc>
            </a:pPr>
            <a:endParaRPr/>
          </a:p>
          <a:p>
            <a:pPr algn="l">
              <a:lnSpc>
                <a:spcPts val="3499"/>
              </a:lnSpc>
            </a:pPr>
            <a:r>
              <a:rPr lang="en-US" sz="2499">
                <a:solidFill>
                  <a:srgbClr val="FFFFFF"/>
                </a:solidFill>
                <a:latin typeface="Open Sans"/>
                <a:ea typeface="Open Sans"/>
                <a:cs typeface="Open Sans"/>
                <a:sym typeface="Open Sans"/>
              </a:rPr>
              <a:t>User-Friendly Design:</a:t>
            </a:r>
          </a:p>
          <a:p>
            <a:pPr algn="l">
              <a:lnSpc>
                <a:spcPts val="3499"/>
              </a:lnSpc>
            </a:pPr>
            <a:endParaRPr lang="en-US" sz="2499">
              <a:solidFill>
                <a:srgbClr val="FFFFFF"/>
              </a:solidFill>
              <a:latin typeface="Open Sans"/>
              <a:ea typeface="Open Sans"/>
              <a:cs typeface="Open Sans"/>
              <a:sym typeface="Open Sans"/>
            </a:endParaRPr>
          </a:p>
          <a:p>
            <a:pPr algn="l">
              <a:lnSpc>
                <a:spcPts val="3499"/>
              </a:lnSpc>
            </a:pPr>
            <a:r>
              <a:rPr lang="en-US" sz="2499">
                <a:solidFill>
                  <a:srgbClr val="FFFFFF"/>
                </a:solidFill>
                <a:latin typeface="Open Sans"/>
                <a:ea typeface="Open Sans"/>
                <a:cs typeface="Open Sans"/>
                <a:sym typeface="Open Sans"/>
              </a:rPr>
              <a:t>Easy navigation for customers and administrators.</a:t>
            </a:r>
          </a:p>
          <a:p>
            <a:pPr algn="l">
              <a:lnSpc>
                <a:spcPts val="3499"/>
              </a:lnSpc>
            </a:pPr>
            <a:endParaRPr lang="en-US" sz="2499">
              <a:solidFill>
                <a:srgbClr val="FFFFFF"/>
              </a:solidFill>
              <a:latin typeface="Open Sans"/>
              <a:ea typeface="Open Sans"/>
              <a:cs typeface="Open Sans"/>
              <a:sym typeface="Open Sans"/>
            </a:endParaRPr>
          </a:p>
          <a:p>
            <a:pPr algn="l">
              <a:lnSpc>
                <a:spcPts val="3499"/>
              </a:lnSpc>
            </a:pPr>
            <a:r>
              <a:rPr lang="en-US" sz="2499">
                <a:solidFill>
                  <a:srgbClr val="FFFFFF"/>
                </a:solidFill>
                <a:latin typeface="Open Sans"/>
                <a:ea typeface="Open Sans"/>
                <a:cs typeface="Open Sans"/>
                <a:sym typeface="Open Sans"/>
              </a:rPr>
              <a:t>Efficient Management:</a:t>
            </a:r>
          </a:p>
          <a:p>
            <a:pPr algn="l">
              <a:lnSpc>
                <a:spcPts val="3499"/>
              </a:lnSpc>
            </a:pPr>
            <a:endParaRPr lang="en-US" sz="2499">
              <a:solidFill>
                <a:srgbClr val="FFFFFF"/>
              </a:solidFill>
              <a:latin typeface="Open Sans"/>
              <a:ea typeface="Open Sans"/>
              <a:cs typeface="Open Sans"/>
              <a:sym typeface="Open Sans"/>
            </a:endParaRPr>
          </a:p>
          <a:p>
            <a:pPr algn="l">
              <a:lnSpc>
                <a:spcPts val="3499"/>
              </a:lnSpc>
            </a:pPr>
            <a:r>
              <a:rPr lang="en-US" sz="2499">
                <a:solidFill>
                  <a:srgbClr val="FFFFFF"/>
                </a:solidFill>
                <a:latin typeface="Open Sans"/>
                <a:ea typeface="Open Sans"/>
                <a:cs typeface="Open Sans"/>
                <a:sym typeface="Open Sans"/>
              </a:rPr>
              <a:t>Fast food ordering and inventory tracking.</a:t>
            </a:r>
          </a:p>
          <a:p>
            <a:pPr algn="l">
              <a:lnSpc>
                <a:spcPts val="3499"/>
              </a:lnSpc>
            </a:pPr>
            <a:endParaRPr lang="en-US" sz="2499">
              <a:solidFill>
                <a:srgbClr val="FFFFFF"/>
              </a:solidFill>
              <a:latin typeface="Open Sans"/>
              <a:ea typeface="Open Sans"/>
              <a:cs typeface="Open Sans"/>
              <a:sym typeface="Open Sans"/>
            </a:endParaRPr>
          </a:p>
          <a:p>
            <a:pPr algn="l">
              <a:lnSpc>
                <a:spcPts val="3499"/>
              </a:lnSpc>
            </a:pPr>
            <a:r>
              <a:rPr lang="en-US" sz="2499">
                <a:solidFill>
                  <a:srgbClr val="FFFFFF"/>
                </a:solidFill>
                <a:latin typeface="Open Sans"/>
                <a:ea typeface="Open Sans"/>
                <a:cs typeface="Open Sans"/>
                <a:sym typeface="Open Sans"/>
              </a:rPr>
              <a:t>Optimal Performance:</a:t>
            </a:r>
          </a:p>
          <a:p>
            <a:pPr algn="l">
              <a:lnSpc>
                <a:spcPts val="3499"/>
              </a:lnSpc>
            </a:pPr>
            <a:endParaRPr lang="en-US" sz="2499">
              <a:solidFill>
                <a:srgbClr val="FFFFFF"/>
              </a:solidFill>
              <a:latin typeface="Open Sans"/>
              <a:ea typeface="Open Sans"/>
              <a:cs typeface="Open Sans"/>
              <a:sym typeface="Open Sans"/>
            </a:endParaRPr>
          </a:p>
          <a:p>
            <a:pPr algn="l">
              <a:lnSpc>
                <a:spcPts val="3499"/>
              </a:lnSpc>
              <a:spcBef>
                <a:spcPct val="0"/>
              </a:spcBef>
            </a:pPr>
            <a:r>
              <a:rPr lang="en-US" sz="2499">
                <a:solidFill>
                  <a:srgbClr val="FFFFFF"/>
                </a:solidFill>
                <a:latin typeface="Open Sans"/>
                <a:ea typeface="Open Sans"/>
                <a:cs typeface="Open Sans"/>
                <a:sym typeface="Open Sans"/>
              </a:rPr>
              <a:t>Utilize data structures and algorithms for speed.</a:t>
            </a:r>
          </a:p>
        </p:txBody>
      </p:sp>
      <p:sp>
        <p:nvSpPr>
          <p:cNvPr id="26" name="Freeform 26"/>
          <p:cNvSpPr/>
          <p:nvPr/>
        </p:nvSpPr>
        <p:spPr>
          <a:xfrm>
            <a:off x="632587" y="7908944"/>
            <a:ext cx="3206107" cy="460513"/>
          </a:xfrm>
          <a:custGeom>
            <a:avLst/>
            <a:gdLst/>
            <a:ahLst/>
            <a:cxnLst/>
            <a:rect l="l" t="t" r="r" b="b"/>
            <a:pathLst>
              <a:path w="3206107" h="460513">
                <a:moveTo>
                  <a:pt x="0" y="0"/>
                </a:moveTo>
                <a:lnTo>
                  <a:pt x="3206106" y="0"/>
                </a:lnTo>
                <a:lnTo>
                  <a:pt x="3206106" y="460514"/>
                </a:lnTo>
                <a:lnTo>
                  <a:pt x="0" y="4605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TextBox 27"/>
          <p:cNvSpPr txBox="1"/>
          <p:nvPr/>
        </p:nvSpPr>
        <p:spPr>
          <a:xfrm>
            <a:off x="1765968" y="1544687"/>
            <a:ext cx="5449926"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Objective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558389" y="3552123"/>
            <a:ext cx="4568966" cy="3290188"/>
            <a:chOff x="0" y="0"/>
            <a:chExt cx="3136392" cy="2258568"/>
          </a:xfrm>
        </p:grpSpPr>
        <p:sp>
          <p:nvSpPr>
            <p:cNvPr id="11" name="Freeform 11"/>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5"/>
              <a:stretch>
                <a:fillRect l="-1904" r="-1904"/>
              </a:stretch>
            </a:blipFill>
          </p:spPr>
        </p:sp>
        <p:sp>
          <p:nvSpPr>
            <p:cNvPr id="12" name="Freeform 12"/>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13" name="Group 13"/>
          <p:cNvGrpSpPr>
            <a:grpSpLocks noChangeAspect="1"/>
          </p:cNvGrpSpPr>
          <p:nvPr/>
        </p:nvGrpSpPr>
        <p:grpSpPr>
          <a:xfrm>
            <a:off x="4386882" y="3552123"/>
            <a:ext cx="4568966" cy="3290188"/>
            <a:chOff x="0" y="0"/>
            <a:chExt cx="3136392" cy="2258568"/>
          </a:xfrm>
        </p:grpSpPr>
        <p:sp>
          <p:nvSpPr>
            <p:cNvPr id="14" name="Freeform 14"/>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7"/>
              <a:stretch>
                <a:fillRect l="-1856" r="-1856"/>
              </a:stretch>
            </a:blipFill>
          </p:spPr>
        </p:sp>
        <p:sp>
          <p:nvSpPr>
            <p:cNvPr id="15" name="Freeform 15"/>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16" name="Group 16"/>
          <p:cNvGrpSpPr>
            <a:grpSpLocks noChangeAspect="1"/>
          </p:cNvGrpSpPr>
          <p:nvPr/>
        </p:nvGrpSpPr>
        <p:grpSpPr>
          <a:xfrm>
            <a:off x="9332152" y="3552123"/>
            <a:ext cx="4568966" cy="3290188"/>
            <a:chOff x="0" y="0"/>
            <a:chExt cx="3136392" cy="2258568"/>
          </a:xfrm>
        </p:grpSpPr>
        <p:sp>
          <p:nvSpPr>
            <p:cNvPr id="17" name="Freeform 17"/>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8"/>
              <a:stretch>
                <a:fillRect t="-44192" b="-44192"/>
              </a:stretch>
            </a:blipFill>
          </p:spPr>
        </p:sp>
        <p:sp>
          <p:nvSpPr>
            <p:cNvPr id="18" name="Freeform 18"/>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19" name="Group 19"/>
          <p:cNvGrpSpPr>
            <a:grpSpLocks noChangeAspect="1"/>
          </p:cNvGrpSpPr>
          <p:nvPr/>
        </p:nvGrpSpPr>
        <p:grpSpPr>
          <a:xfrm>
            <a:off x="14277423" y="3552123"/>
            <a:ext cx="4568966" cy="3290188"/>
            <a:chOff x="0" y="0"/>
            <a:chExt cx="3136392" cy="2258568"/>
          </a:xfrm>
        </p:grpSpPr>
        <p:sp>
          <p:nvSpPr>
            <p:cNvPr id="20" name="Freeform 20"/>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9"/>
              <a:stretch>
                <a:fillRect t="-60284" b="-56730"/>
              </a:stretch>
            </a:blipFill>
          </p:spPr>
        </p:sp>
        <p:sp>
          <p:nvSpPr>
            <p:cNvPr id="21" name="Freeform 21"/>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sp>
        <p:nvSpPr>
          <p:cNvPr id="22" name="TextBox 22"/>
          <p:cNvSpPr txBox="1"/>
          <p:nvPr/>
        </p:nvSpPr>
        <p:spPr>
          <a:xfrm>
            <a:off x="3793850" y="1292816"/>
            <a:ext cx="10323996" cy="1193800"/>
          </a:xfrm>
          <a:prstGeom prst="rect">
            <a:avLst/>
          </a:prstGeom>
        </p:spPr>
        <p:txBody>
          <a:bodyPr lIns="0" tIns="0" rIns="0" bIns="0" rtlCol="0" anchor="t">
            <a:spAutoFit/>
          </a:bodyPr>
          <a:lstStyle/>
          <a:p>
            <a:pPr algn="ctr">
              <a:lnSpc>
                <a:spcPts val="9800"/>
              </a:lnSpc>
              <a:spcBef>
                <a:spcPct val="0"/>
              </a:spcBef>
            </a:pPr>
            <a:r>
              <a:rPr lang="en-US" sz="7000">
                <a:solidFill>
                  <a:srgbClr val="FFFFFF"/>
                </a:solidFill>
                <a:latin typeface="Magnolia Script"/>
                <a:ea typeface="Magnolia Script"/>
                <a:cs typeface="Magnolia Script"/>
                <a:sym typeface="Magnolia Script"/>
              </a:rPr>
              <a:t>Why C  &amp; DSA ?</a:t>
            </a:r>
          </a:p>
        </p:txBody>
      </p:sp>
      <p:sp>
        <p:nvSpPr>
          <p:cNvPr id="23" name="Freeform 23"/>
          <p:cNvSpPr/>
          <p:nvPr/>
        </p:nvSpPr>
        <p:spPr>
          <a:xfrm>
            <a:off x="7803487" y="2743791"/>
            <a:ext cx="2681025" cy="164213"/>
          </a:xfrm>
          <a:custGeom>
            <a:avLst/>
            <a:gdLst/>
            <a:ahLst/>
            <a:cxnLst/>
            <a:rect l="l" t="t" r="r" b="b"/>
            <a:pathLst>
              <a:path w="2681025" h="164213">
                <a:moveTo>
                  <a:pt x="0" y="0"/>
                </a:moveTo>
                <a:lnTo>
                  <a:pt x="2681026" y="0"/>
                </a:lnTo>
                <a:lnTo>
                  <a:pt x="2681026" y="164213"/>
                </a:lnTo>
                <a:lnTo>
                  <a:pt x="0" y="1642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TextBox 24"/>
          <p:cNvSpPr txBox="1"/>
          <p:nvPr/>
        </p:nvSpPr>
        <p:spPr>
          <a:xfrm>
            <a:off x="444222" y="6994940"/>
            <a:ext cx="2735520" cy="514350"/>
          </a:xfrm>
          <a:prstGeom prst="rect">
            <a:avLst/>
          </a:prstGeom>
        </p:spPr>
        <p:txBody>
          <a:bodyPr lIns="0" tIns="0" rIns="0" bIns="0" rtlCol="0" anchor="t">
            <a:spAutoFit/>
          </a:bodyPr>
          <a:lstStyle/>
          <a:p>
            <a:pPr algn="ctr">
              <a:lnSpc>
                <a:spcPts val="4200"/>
              </a:lnSpc>
              <a:spcBef>
                <a:spcPct val="0"/>
              </a:spcBef>
            </a:pPr>
            <a:r>
              <a:rPr lang="en-US" sz="3000" b="1">
                <a:solidFill>
                  <a:srgbClr val="9F5524"/>
                </a:solidFill>
                <a:latin typeface="Open Sans Bold"/>
                <a:ea typeface="Open Sans Bold"/>
                <a:cs typeface="Open Sans Bold"/>
                <a:sym typeface="Open Sans Bold"/>
              </a:rPr>
              <a:t>Efficiency</a:t>
            </a:r>
          </a:p>
        </p:txBody>
      </p:sp>
      <p:sp>
        <p:nvSpPr>
          <p:cNvPr id="25" name="TextBox 25"/>
          <p:cNvSpPr txBox="1"/>
          <p:nvPr/>
        </p:nvSpPr>
        <p:spPr>
          <a:xfrm>
            <a:off x="74577" y="7680740"/>
            <a:ext cx="4312305" cy="2057800"/>
          </a:xfrm>
          <a:prstGeom prst="rect">
            <a:avLst/>
          </a:prstGeom>
        </p:spPr>
        <p:txBody>
          <a:bodyPr lIns="0" tIns="0" rIns="0" bIns="0" rtlCol="0" anchor="t">
            <a:spAutoFit/>
          </a:bodyPr>
          <a:lstStyle/>
          <a:p>
            <a:pPr algn="ctr">
              <a:lnSpc>
                <a:spcPts val="2350"/>
              </a:lnSpc>
            </a:pPr>
            <a:endParaRPr/>
          </a:p>
          <a:p>
            <a:pPr algn="ctr">
              <a:lnSpc>
                <a:spcPts val="2350"/>
              </a:lnSpc>
            </a:pPr>
            <a:r>
              <a:rPr lang="en-US" sz="1679">
                <a:solidFill>
                  <a:srgbClr val="FFFFFF"/>
                </a:solidFill>
                <a:latin typeface="Open Sans"/>
                <a:ea typeface="Open Sans"/>
                <a:cs typeface="Open Sans"/>
                <a:sym typeface="Open Sans"/>
              </a:rPr>
              <a:t>Fast execution and performance</a:t>
            </a:r>
          </a:p>
          <a:p>
            <a:pPr algn="ctr">
              <a:lnSpc>
                <a:spcPts val="2350"/>
              </a:lnSpc>
            </a:pPr>
            <a:r>
              <a:rPr lang="en-US" sz="1679">
                <a:solidFill>
                  <a:srgbClr val="FFFFFF"/>
                </a:solidFill>
                <a:latin typeface="Open Sans"/>
                <a:ea typeface="Open Sans"/>
                <a:cs typeface="Open Sans"/>
                <a:sym typeface="Open Sans"/>
              </a:rPr>
              <a:t>C's efficiency comes from its compiled nature and minimal overhead, making it ideal for systems programming and high-performance applications.</a:t>
            </a:r>
          </a:p>
          <a:p>
            <a:pPr algn="ctr">
              <a:lnSpc>
                <a:spcPts val="2350"/>
              </a:lnSpc>
              <a:spcBef>
                <a:spcPct val="0"/>
              </a:spcBef>
            </a:pPr>
            <a:endParaRPr lang="en-US" sz="1679">
              <a:solidFill>
                <a:srgbClr val="FFFFFF"/>
              </a:solidFill>
              <a:latin typeface="Open Sans"/>
              <a:ea typeface="Open Sans"/>
              <a:cs typeface="Open Sans"/>
              <a:sym typeface="Open Sans"/>
            </a:endParaRPr>
          </a:p>
        </p:txBody>
      </p:sp>
      <p:sp>
        <p:nvSpPr>
          <p:cNvPr id="26" name="TextBox 26"/>
          <p:cNvSpPr txBox="1"/>
          <p:nvPr/>
        </p:nvSpPr>
        <p:spPr>
          <a:xfrm>
            <a:off x="5058595" y="6986685"/>
            <a:ext cx="2744893" cy="514350"/>
          </a:xfrm>
          <a:prstGeom prst="rect">
            <a:avLst/>
          </a:prstGeom>
        </p:spPr>
        <p:txBody>
          <a:bodyPr lIns="0" tIns="0" rIns="0" bIns="0" rtlCol="0" anchor="t">
            <a:spAutoFit/>
          </a:bodyPr>
          <a:lstStyle/>
          <a:p>
            <a:pPr algn="ctr">
              <a:lnSpc>
                <a:spcPts val="4200"/>
              </a:lnSpc>
              <a:spcBef>
                <a:spcPct val="0"/>
              </a:spcBef>
            </a:pPr>
            <a:r>
              <a:rPr lang="en-US" sz="3000" b="1">
                <a:solidFill>
                  <a:srgbClr val="9F5524"/>
                </a:solidFill>
                <a:latin typeface="Open Sans Bold"/>
                <a:ea typeface="Open Sans Bold"/>
                <a:cs typeface="Open Sans Bold"/>
                <a:sym typeface="Open Sans Bold"/>
              </a:rPr>
              <a:t>Portability</a:t>
            </a:r>
          </a:p>
        </p:txBody>
      </p:sp>
      <p:sp>
        <p:nvSpPr>
          <p:cNvPr id="27" name="TextBox 27"/>
          <p:cNvSpPr txBox="1"/>
          <p:nvPr/>
        </p:nvSpPr>
        <p:spPr>
          <a:xfrm>
            <a:off x="4906884" y="7881283"/>
            <a:ext cx="3644171" cy="16567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Open Sans"/>
                <a:ea typeface="Open Sans"/>
                <a:cs typeface="Open Sans"/>
                <a:sym typeface="Open Sans"/>
              </a:rPr>
              <a:t>Allows the code to be compiled on various platforms with minimal modifications.</a:t>
            </a:r>
          </a:p>
          <a:p>
            <a:pPr algn="ctr">
              <a:lnSpc>
                <a:spcPts val="2659"/>
              </a:lnSpc>
              <a:spcBef>
                <a:spcPct val="0"/>
              </a:spcBef>
            </a:pPr>
            <a:r>
              <a:rPr lang="en-US" sz="1899">
                <a:solidFill>
                  <a:srgbClr val="FFFFFF"/>
                </a:solidFill>
                <a:latin typeface="Open Sans"/>
                <a:ea typeface="Open Sans"/>
                <a:cs typeface="Open Sans"/>
                <a:sym typeface="Open Sans"/>
              </a:rPr>
              <a:t>Easy to port across different platforms</a:t>
            </a:r>
          </a:p>
        </p:txBody>
      </p:sp>
      <p:sp>
        <p:nvSpPr>
          <p:cNvPr id="28" name="TextBox 28"/>
          <p:cNvSpPr txBox="1"/>
          <p:nvPr/>
        </p:nvSpPr>
        <p:spPr>
          <a:xfrm>
            <a:off x="8551055" y="6994940"/>
            <a:ext cx="6131160" cy="497840"/>
          </a:xfrm>
          <a:prstGeom prst="rect">
            <a:avLst/>
          </a:prstGeom>
        </p:spPr>
        <p:txBody>
          <a:bodyPr lIns="0" tIns="0" rIns="0" bIns="0" rtlCol="0" anchor="t">
            <a:spAutoFit/>
          </a:bodyPr>
          <a:lstStyle/>
          <a:p>
            <a:pPr algn="ctr">
              <a:lnSpc>
                <a:spcPts val="4060"/>
              </a:lnSpc>
              <a:spcBef>
                <a:spcPct val="0"/>
              </a:spcBef>
            </a:pPr>
            <a:r>
              <a:rPr lang="en-US" sz="2900" b="1">
                <a:solidFill>
                  <a:srgbClr val="9F5524"/>
                </a:solidFill>
                <a:latin typeface="Open Sans Bold"/>
                <a:ea typeface="Open Sans Bold"/>
                <a:cs typeface="Open Sans Bold"/>
                <a:sym typeface="Open Sans Bold"/>
              </a:rPr>
              <a:t>Efficient data management</a:t>
            </a:r>
          </a:p>
        </p:txBody>
      </p:sp>
      <p:sp>
        <p:nvSpPr>
          <p:cNvPr id="29" name="TextBox 29"/>
          <p:cNvSpPr txBox="1"/>
          <p:nvPr/>
        </p:nvSpPr>
        <p:spPr>
          <a:xfrm>
            <a:off x="9547189" y="7664230"/>
            <a:ext cx="3607101" cy="2323465"/>
          </a:xfrm>
          <a:prstGeom prst="rect">
            <a:avLst/>
          </a:prstGeom>
        </p:spPr>
        <p:txBody>
          <a:bodyPr lIns="0" tIns="0" rIns="0" bIns="0" rtlCol="0" anchor="t">
            <a:spAutoFit/>
          </a:bodyPr>
          <a:lstStyle/>
          <a:p>
            <a:pPr algn="ctr">
              <a:lnSpc>
                <a:spcPts val="2659"/>
              </a:lnSpc>
            </a:pPr>
            <a:r>
              <a:rPr lang="en-US" sz="1899">
                <a:solidFill>
                  <a:srgbClr val="FFFFFF"/>
                </a:solidFill>
                <a:latin typeface="Open Sans"/>
                <a:ea typeface="Open Sans"/>
                <a:cs typeface="Open Sans"/>
                <a:sym typeface="Open Sans"/>
              </a:rPr>
              <a:t> Data structures and algorithms for</a:t>
            </a:r>
          </a:p>
          <a:p>
            <a:pPr algn="ctr">
              <a:lnSpc>
                <a:spcPts val="2659"/>
              </a:lnSpc>
              <a:spcBef>
                <a:spcPct val="0"/>
              </a:spcBef>
            </a:pPr>
            <a:r>
              <a:rPr lang="en-US" sz="1899">
                <a:solidFill>
                  <a:srgbClr val="FFFFFF"/>
                </a:solidFill>
                <a:latin typeface="Open Sans"/>
                <a:ea typeface="Open Sans"/>
                <a:cs typeface="Open Sans"/>
                <a:sym typeface="Open Sans"/>
              </a:rPr>
              <a:t>Efficient data management that enables organized storage and retrieval of menu items, user data, and orders, ensuring fast and accurate service.</a:t>
            </a:r>
          </a:p>
        </p:txBody>
      </p:sp>
      <p:sp>
        <p:nvSpPr>
          <p:cNvPr id="30" name="TextBox 30"/>
          <p:cNvSpPr txBox="1"/>
          <p:nvPr/>
        </p:nvSpPr>
        <p:spPr>
          <a:xfrm>
            <a:off x="13851452" y="6994940"/>
            <a:ext cx="4436548" cy="514350"/>
          </a:xfrm>
          <a:prstGeom prst="rect">
            <a:avLst/>
          </a:prstGeom>
        </p:spPr>
        <p:txBody>
          <a:bodyPr lIns="0" tIns="0" rIns="0" bIns="0" rtlCol="0" anchor="t">
            <a:spAutoFit/>
          </a:bodyPr>
          <a:lstStyle/>
          <a:p>
            <a:pPr algn="ctr">
              <a:lnSpc>
                <a:spcPts val="4200"/>
              </a:lnSpc>
              <a:spcBef>
                <a:spcPct val="0"/>
              </a:spcBef>
            </a:pPr>
            <a:r>
              <a:rPr lang="en-US" sz="3000" b="1">
                <a:solidFill>
                  <a:srgbClr val="9F5524"/>
                </a:solidFill>
                <a:latin typeface="Open Sans Bold"/>
                <a:ea typeface="Open Sans Bold"/>
                <a:cs typeface="Open Sans Bold"/>
                <a:sym typeface="Open Sans Bold"/>
              </a:rPr>
              <a:t>Problem solving</a:t>
            </a:r>
          </a:p>
        </p:txBody>
      </p:sp>
      <p:sp>
        <p:nvSpPr>
          <p:cNvPr id="31" name="TextBox 31"/>
          <p:cNvSpPr txBox="1"/>
          <p:nvPr/>
        </p:nvSpPr>
        <p:spPr>
          <a:xfrm>
            <a:off x="14117846" y="7748450"/>
            <a:ext cx="4101011" cy="19900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Open Sans"/>
                <a:ea typeface="Open Sans"/>
                <a:cs typeface="Open Sans"/>
                <a:sym typeface="Open Sans"/>
              </a:rPr>
              <a:t>DSA enables problem-solving by developing efficient algorithms to tackle complex issues, such as optimizing menu item searches, managing inventory, and streamlining order processing.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338933" y="1873511"/>
            <a:ext cx="4095476" cy="5784096"/>
            <a:chOff x="0" y="0"/>
            <a:chExt cx="3267456" cy="4614672"/>
          </a:xfrm>
        </p:grpSpPr>
        <p:sp>
          <p:nvSpPr>
            <p:cNvPr id="11" name="Freeform 11"/>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sp>
        <p:sp>
          <p:nvSpPr>
            <p:cNvPr id="12" name="Freeform 12"/>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6"/>
              <a:stretch>
                <a:fillRect t="-2037" b="-2037"/>
              </a:stretch>
            </a:blipFill>
          </p:spPr>
        </p:sp>
      </p:grpSp>
      <p:grpSp>
        <p:nvGrpSpPr>
          <p:cNvPr id="13" name="Group 13"/>
          <p:cNvGrpSpPr>
            <a:grpSpLocks noChangeAspect="1"/>
          </p:cNvGrpSpPr>
          <p:nvPr/>
        </p:nvGrpSpPr>
        <p:grpSpPr>
          <a:xfrm>
            <a:off x="14463396" y="1873511"/>
            <a:ext cx="4211748" cy="5948309"/>
            <a:chOff x="0" y="0"/>
            <a:chExt cx="3267456" cy="4614672"/>
          </a:xfrm>
        </p:grpSpPr>
        <p:sp>
          <p:nvSpPr>
            <p:cNvPr id="14" name="Freeform 14"/>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5"/>
              <a:stretch>
                <a:fillRect l="-4" r="-4"/>
              </a:stretch>
            </a:blipFill>
          </p:spPr>
        </p:sp>
        <p:sp>
          <p:nvSpPr>
            <p:cNvPr id="15" name="Freeform 15"/>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7"/>
              <a:stretch>
                <a:fillRect t="-2037" b="-2037"/>
              </a:stretch>
            </a:blipFill>
          </p:spPr>
        </p:sp>
      </p:grpSp>
      <p:sp>
        <p:nvSpPr>
          <p:cNvPr id="16" name="TextBox 16"/>
          <p:cNvSpPr txBox="1"/>
          <p:nvPr/>
        </p:nvSpPr>
        <p:spPr>
          <a:xfrm>
            <a:off x="6767253" y="160004"/>
            <a:ext cx="5449926"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Algorithm </a:t>
            </a:r>
          </a:p>
        </p:txBody>
      </p:sp>
      <p:sp>
        <p:nvSpPr>
          <p:cNvPr id="17" name="Freeform 17"/>
          <p:cNvSpPr/>
          <p:nvPr/>
        </p:nvSpPr>
        <p:spPr>
          <a:xfrm>
            <a:off x="7039587" y="1189591"/>
            <a:ext cx="2681025" cy="164213"/>
          </a:xfrm>
          <a:custGeom>
            <a:avLst/>
            <a:gdLst/>
            <a:ahLst/>
            <a:cxnLst/>
            <a:rect l="l" t="t" r="r" b="b"/>
            <a:pathLst>
              <a:path w="2681025" h="164213">
                <a:moveTo>
                  <a:pt x="0" y="0"/>
                </a:moveTo>
                <a:lnTo>
                  <a:pt x="2681026" y="0"/>
                </a:lnTo>
                <a:lnTo>
                  <a:pt x="2681026" y="164213"/>
                </a:lnTo>
                <a:lnTo>
                  <a:pt x="0" y="164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8" name="Group 18"/>
          <p:cNvGrpSpPr/>
          <p:nvPr/>
        </p:nvGrpSpPr>
        <p:grpSpPr>
          <a:xfrm rot="317801">
            <a:off x="3768141" y="1290788"/>
            <a:ext cx="263466" cy="26346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1" name="TextBox 21"/>
          <p:cNvSpPr txBox="1"/>
          <p:nvPr/>
        </p:nvSpPr>
        <p:spPr>
          <a:xfrm>
            <a:off x="4252653" y="1252648"/>
            <a:ext cx="5904416" cy="9374817"/>
          </a:xfrm>
          <a:prstGeom prst="rect">
            <a:avLst/>
          </a:prstGeom>
        </p:spPr>
        <p:txBody>
          <a:bodyPr lIns="0" tIns="0" rIns="0" bIns="0" rtlCol="0" anchor="t">
            <a:spAutoFit/>
          </a:bodyPr>
          <a:lstStyle/>
          <a:p>
            <a:pPr algn="l">
              <a:lnSpc>
                <a:spcPts val="1635"/>
              </a:lnSpc>
            </a:pPr>
            <a:r>
              <a:rPr lang="en-US" sz="1168">
                <a:solidFill>
                  <a:srgbClr val="FFFFFF"/>
                </a:solidFill>
                <a:latin typeface="Open Sans"/>
                <a:ea typeface="Open Sans"/>
                <a:cs typeface="Open Sans"/>
                <a:sym typeface="Open Sans"/>
              </a:rPr>
              <a:t>Step 1: Initialize Program</a:t>
            </a:r>
          </a:p>
          <a:p>
            <a:pPr algn="l">
              <a:lnSpc>
                <a:spcPts val="1635"/>
              </a:lnSpc>
            </a:pPr>
            <a:r>
              <a:rPr lang="en-US" sz="1168">
                <a:solidFill>
                  <a:srgbClr val="FFFFFF"/>
                </a:solidFill>
                <a:latin typeface="Open Sans"/>
                <a:ea typeface="Open Sans"/>
                <a:cs typeface="Open Sans"/>
                <a:sym typeface="Open Sans"/>
              </a:rPr>
              <a:t>Define MenuItem and User structures using linked lists.</a:t>
            </a:r>
          </a:p>
          <a:p>
            <a:pPr algn="l">
              <a:lnSpc>
                <a:spcPts val="1635"/>
              </a:lnSpc>
            </a:pPr>
            <a:r>
              <a:rPr lang="en-US" sz="1168">
                <a:solidFill>
                  <a:srgbClr val="FFFFFF"/>
                </a:solidFill>
                <a:latin typeface="Open Sans"/>
                <a:ea typeface="Open Sans"/>
                <a:cs typeface="Open Sans"/>
                <a:sym typeface="Open Sans"/>
              </a:rPr>
              <a:t>Set global variables for menu and user linked list heads and IDs.</a:t>
            </a:r>
          </a:p>
          <a:p>
            <a:pPr algn="l">
              <a:lnSpc>
                <a:spcPts val="1635"/>
              </a:lnSpc>
            </a:pPr>
            <a:endParaRPr lang="en-US" sz="1168">
              <a:solidFill>
                <a:srgbClr val="FFFFFF"/>
              </a:solidFill>
              <a:latin typeface="Open Sans"/>
              <a:ea typeface="Open Sans"/>
              <a:cs typeface="Open Sans"/>
              <a:sym typeface="Open Sans"/>
            </a:endParaRPr>
          </a:p>
          <a:p>
            <a:pPr algn="l">
              <a:lnSpc>
                <a:spcPts val="1635"/>
              </a:lnSpc>
            </a:pPr>
            <a:r>
              <a:rPr lang="en-US" sz="1168">
                <a:solidFill>
                  <a:srgbClr val="FFFFFF"/>
                </a:solidFill>
                <a:latin typeface="Open Sans"/>
                <a:ea typeface="Open Sans"/>
                <a:cs typeface="Open Sans"/>
                <a:sym typeface="Open Sans"/>
              </a:rPr>
              <a:t>Step 2: Load Data</a:t>
            </a:r>
          </a:p>
          <a:p>
            <a:pPr algn="l">
              <a:lnSpc>
                <a:spcPts val="1635"/>
              </a:lnSpc>
            </a:pPr>
            <a:r>
              <a:rPr lang="en-US" sz="1168">
                <a:solidFill>
                  <a:srgbClr val="FFFFFF"/>
                </a:solidFill>
                <a:latin typeface="Open Sans"/>
                <a:ea typeface="Open Sans"/>
                <a:cs typeface="Open Sans"/>
                <a:sym typeface="Open Sans"/>
              </a:rPr>
              <a:t>Call loadMenu() to read menu items from "menu.txt".</a:t>
            </a:r>
          </a:p>
          <a:p>
            <a:pPr algn="l">
              <a:lnSpc>
                <a:spcPts val="1635"/>
              </a:lnSpc>
            </a:pPr>
            <a:r>
              <a:rPr lang="en-US" sz="1168">
                <a:solidFill>
                  <a:srgbClr val="FFFFFF"/>
                </a:solidFill>
                <a:latin typeface="Open Sans"/>
                <a:ea typeface="Open Sans"/>
                <a:cs typeface="Open Sans"/>
                <a:sym typeface="Open Sans"/>
              </a:rPr>
              <a:t>If file doesn't exist, create a new empty "menu.txt".</a:t>
            </a:r>
          </a:p>
          <a:p>
            <a:pPr algn="l">
              <a:lnSpc>
                <a:spcPts val="1635"/>
              </a:lnSpc>
            </a:pPr>
            <a:r>
              <a:rPr lang="en-US" sz="1168">
                <a:solidFill>
                  <a:srgbClr val="FFFFFF"/>
                </a:solidFill>
                <a:latin typeface="Open Sans"/>
                <a:ea typeface="Open Sans"/>
                <a:cs typeface="Open Sans"/>
                <a:sym typeface="Open Sans"/>
              </a:rPr>
              <a:t>Call loadUsers() to read user accounts from "user.txt".</a:t>
            </a:r>
          </a:p>
          <a:p>
            <a:pPr algn="l">
              <a:lnSpc>
                <a:spcPts val="1635"/>
              </a:lnSpc>
            </a:pPr>
            <a:r>
              <a:rPr lang="en-US" sz="1168">
                <a:solidFill>
                  <a:srgbClr val="FFFFFF"/>
                </a:solidFill>
                <a:latin typeface="Open Sans"/>
                <a:ea typeface="Open Sans"/>
                <a:cs typeface="Open Sans"/>
                <a:sym typeface="Open Sans"/>
              </a:rPr>
              <a:t>If file doesn't exist, create a new empty "user.txt".</a:t>
            </a:r>
          </a:p>
          <a:p>
            <a:pPr algn="l">
              <a:lnSpc>
                <a:spcPts val="1635"/>
              </a:lnSpc>
            </a:pPr>
            <a:endParaRPr lang="en-US" sz="1168">
              <a:solidFill>
                <a:srgbClr val="FFFFFF"/>
              </a:solidFill>
              <a:latin typeface="Open Sans"/>
              <a:ea typeface="Open Sans"/>
              <a:cs typeface="Open Sans"/>
              <a:sym typeface="Open Sans"/>
            </a:endParaRPr>
          </a:p>
          <a:p>
            <a:pPr algn="l">
              <a:lnSpc>
                <a:spcPts val="1635"/>
              </a:lnSpc>
            </a:pPr>
            <a:r>
              <a:rPr lang="en-US" sz="1168">
                <a:solidFill>
                  <a:srgbClr val="FFFFFF"/>
                </a:solidFill>
                <a:latin typeface="Open Sans"/>
                <a:ea typeface="Open Sans"/>
                <a:cs typeface="Open Sans"/>
                <a:sym typeface="Open Sans"/>
              </a:rPr>
              <a:t>Step 3: Display Main Menu</a:t>
            </a:r>
          </a:p>
          <a:p>
            <a:pPr algn="l">
              <a:lnSpc>
                <a:spcPts val="1635"/>
              </a:lnSpc>
            </a:pPr>
            <a:r>
              <a:rPr lang="en-US" sz="1168">
                <a:solidFill>
                  <a:srgbClr val="FFFFFF"/>
                </a:solidFill>
                <a:latin typeface="Open Sans"/>
                <a:ea typeface="Open Sans"/>
                <a:cs typeface="Open Sans"/>
                <a:sym typeface="Open Sans"/>
              </a:rPr>
              <a:t>Repeatedly show main menu options:</a:t>
            </a:r>
          </a:p>
          <a:p>
            <a:pPr algn="l">
              <a:lnSpc>
                <a:spcPts val="1635"/>
              </a:lnSpc>
            </a:pPr>
            <a:r>
              <a:rPr lang="en-US" sz="1168">
                <a:solidFill>
                  <a:srgbClr val="FFFFFF"/>
                </a:solidFill>
                <a:latin typeface="Open Sans"/>
                <a:ea typeface="Open Sans"/>
                <a:cs typeface="Open Sans"/>
                <a:sym typeface="Open Sans"/>
              </a:rPr>
              <a:t>1. Login (User)        2. Login (Admin)</a:t>
            </a:r>
          </a:p>
          <a:p>
            <a:pPr algn="l">
              <a:lnSpc>
                <a:spcPts val="1635"/>
              </a:lnSpc>
            </a:pPr>
            <a:r>
              <a:rPr lang="en-US" sz="1168">
                <a:solidFill>
                  <a:srgbClr val="FFFFFF"/>
                </a:solidFill>
                <a:latin typeface="Open Sans"/>
                <a:ea typeface="Open Sans"/>
                <a:cs typeface="Open Sans"/>
                <a:sym typeface="Open Sans"/>
              </a:rPr>
              <a:t>3. View Menu          4. Take Order</a:t>
            </a:r>
          </a:p>
          <a:p>
            <a:pPr algn="l">
              <a:lnSpc>
                <a:spcPts val="1635"/>
              </a:lnSpc>
            </a:pPr>
            <a:r>
              <a:rPr lang="en-US" sz="1168">
                <a:solidFill>
                  <a:srgbClr val="FFFFFF"/>
                </a:solidFill>
                <a:latin typeface="Open Sans"/>
                <a:ea typeface="Open Sans"/>
                <a:cs typeface="Open Sans"/>
                <a:sym typeface="Open Sans"/>
              </a:rPr>
              <a:t>5. View Balance       6. Logout</a:t>
            </a:r>
          </a:p>
          <a:p>
            <a:pPr algn="l">
              <a:lnSpc>
                <a:spcPts val="1635"/>
              </a:lnSpc>
            </a:pPr>
            <a:r>
              <a:rPr lang="en-US" sz="1168">
                <a:solidFill>
                  <a:srgbClr val="FFFFFF"/>
                </a:solidFill>
                <a:latin typeface="Open Sans"/>
                <a:ea typeface="Open Sans"/>
                <a:cs typeface="Open Sans"/>
                <a:sym typeface="Open Sans"/>
              </a:rPr>
              <a:t>7. Add Menu Item (Admin - restricted)</a:t>
            </a:r>
          </a:p>
          <a:p>
            <a:pPr algn="l">
              <a:lnSpc>
                <a:spcPts val="1635"/>
              </a:lnSpc>
            </a:pPr>
            <a:r>
              <a:rPr lang="en-US" sz="1168">
                <a:solidFill>
                  <a:srgbClr val="FFFFFF"/>
                </a:solidFill>
                <a:latin typeface="Open Sans"/>
                <a:ea typeface="Open Sans"/>
                <a:cs typeface="Open Sans"/>
                <a:sym typeface="Open Sans"/>
              </a:rPr>
              <a:t>8. Delete Menu Item (Admin - restricted)</a:t>
            </a:r>
          </a:p>
          <a:p>
            <a:pPr algn="l">
              <a:lnSpc>
                <a:spcPts val="1635"/>
              </a:lnSpc>
            </a:pPr>
            <a:r>
              <a:rPr lang="en-US" sz="1168">
                <a:solidFill>
                  <a:srgbClr val="FFFFFF"/>
                </a:solidFill>
                <a:latin typeface="Open Sans"/>
                <a:ea typeface="Open Sans"/>
                <a:cs typeface="Open Sans"/>
                <a:sym typeface="Open Sans"/>
              </a:rPr>
              <a:t>9. Update Menu Item (Admin - restricted)</a:t>
            </a:r>
          </a:p>
          <a:p>
            <a:pPr algn="l">
              <a:lnSpc>
                <a:spcPts val="1635"/>
              </a:lnSpc>
            </a:pPr>
            <a:r>
              <a:rPr lang="en-US" sz="1168">
                <a:solidFill>
                  <a:srgbClr val="FFFFFF"/>
                </a:solidFill>
                <a:latin typeface="Open Sans"/>
                <a:ea typeface="Open Sans"/>
                <a:cs typeface="Open Sans"/>
                <a:sym typeface="Open Sans"/>
              </a:rPr>
              <a:t>10. Add User (Admin - restricted)</a:t>
            </a:r>
          </a:p>
          <a:p>
            <a:pPr algn="l">
              <a:lnSpc>
                <a:spcPts val="1635"/>
              </a:lnSpc>
            </a:pPr>
            <a:r>
              <a:rPr lang="en-US" sz="1168">
                <a:solidFill>
                  <a:srgbClr val="FFFFFF"/>
                </a:solidFill>
                <a:latin typeface="Open Sans"/>
                <a:ea typeface="Open Sans"/>
                <a:cs typeface="Open Sans"/>
                <a:sym typeface="Open Sans"/>
              </a:rPr>
              <a:t>11. Exit</a:t>
            </a:r>
          </a:p>
          <a:p>
            <a:pPr algn="l">
              <a:lnSpc>
                <a:spcPts val="1635"/>
              </a:lnSpc>
            </a:pPr>
            <a:endParaRPr lang="en-US" sz="1168">
              <a:solidFill>
                <a:srgbClr val="FFFFFF"/>
              </a:solidFill>
              <a:latin typeface="Open Sans"/>
              <a:ea typeface="Open Sans"/>
              <a:cs typeface="Open Sans"/>
              <a:sym typeface="Open Sans"/>
            </a:endParaRPr>
          </a:p>
          <a:p>
            <a:pPr algn="l">
              <a:lnSpc>
                <a:spcPts val="1635"/>
              </a:lnSpc>
            </a:pPr>
            <a:r>
              <a:rPr lang="en-US" sz="1168">
                <a:solidFill>
                  <a:srgbClr val="FFFFFF"/>
                </a:solidFill>
                <a:latin typeface="Open Sans"/>
                <a:ea typeface="Open Sans"/>
                <a:cs typeface="Open Sans"/>
                <a:sym typeface="Open Sans"/>
              </a:rPr>
              <a:t>Step 4: Handle User Choices</a:t>
            </a:r>
          </a:p>
          <a:p>
            <a:pPr algn="l">
              <a:lnSpc>
                <a:spcPts val="1635"/>
              </a:lnSpc>
            </a:pPr>
            <a:r>
              <a:rPr lang="en-US" sz="1168">
                <a:solidFill>
                  <a:srgbClr val="FFFFFF"/>
                </a:solidFill>
                <a:latin typeface="Open Sans"/>
                <a:ea typeface="Open Sans"/>
                <a:cs typeface="Open Sans"/>
                <a:sym typeface="Open Sans"/>
              </a:rPr>
              <a:t>Case 1: User Login</a:t>
            </a:r>
          </a:p>
          <a:p>
            <a:pPr algn="l">
              <a:lnSpc>
                <a:spcPts val="1635"/>
              </a:lnSpc>
            </a:pPr>
            <a:r>
              <a:rPr lang="en-US" sz="1168">
                <a:solidFill>
                  <a:srgbClr val="FFFFFF"/>
                </a:solidFill>
                <a:latin typeface="Open Sans"/>
                <a:ea typeface="Open Sans"/>
                <a:cs typeface="Open Sans"/>
                <a:sym typeface="Open Sans"/>
              </a:rPr>
              <a:t>Prompt for card number.</a:t>
            </a:r>
          </a:p>
          <a:p>
            <a:pPr algn="l">
              <a:lnSpc>
                <a:spcPts val="1635"/>
              </a:lnSpc>
            </a:pPr>
            <a:r>
              <a:rPr lang="en-US" sz="1168">
                <a:solidFill>
                  <a:srgbClr val="FFFFFF"/>
                </a:solidFill>
                <a:latin typeface="Open Sans"/>
                <a:ea typeface="Open Sans"/>
                <a:cs typeface="Open Sans"/>
                <a:sym typeface="Open Sans"/>
              </a:rPr>
              <a:t>Find user in linked list (findUserByCard()).</a:t>
            </a:r>
          </a:p>
          <a:p>
            <a:pPr algn="l">
              <a:lnSpc>
                <a:spcPts val="1635"/>
              </a:lnSpc>
            </a:pPr>
            <a:r>
              <a:rPr lang="en-US" sz="1168">
                <a:solidFill>
                  <a:srgbClr val="FFFFFF"/>
                </a:solidFill>
                <a:latin typeface="Open Sans"/>
                <a:ea typeface="Open Sans"/>
                <a:cs typeface="Open Sans"/>
                <a:sym typeface="Open Sans"/>
              </a:rPr>
              <a:t>If valid, login success; else, fail.</a:t>
            </a:r>
          </a:p>
          <a:p>
            <a:pPr algn="l">
              <a:lnSpc>
                <a:spcPts val="1635"/>
              </a:lnSpc>
            </a:pPr>
            <a:endParaRPr lang="en-US" sz="1168">
              <a:solidFill>
                <a:srgbClr val="FFFFFF"/>
              </a:solidFill>
              <a:latin typeface="Open Sans"/>
              <a:ea typeface="Open Sans"/>
              <a:cs typeface="Open Sans"/>
              <a:sym typeface="Open Sans"/>
            </a:endParaRPr>
          </a:p>
          <a:p>
            <a:pPr algn="l">
              <a:lnSpc>
                <a:spcPts val="1635"/>
              </a:lnSpc>
            </a:pPr>
            <a:r>
              <a:rPr lang="en-US" sz="1168">
                <a:solidFill>
                  <a:srgbClr val="FFFFFF"/>
                </a:solidFill>
                <a:latin typeface="Open Sans"/>
                <a:ea typeface="Open Sans"/>
                <a:cs typeface="Open Sans"/>
                <a:sym typeface="Open Sans"/>
              </a:rPr>
              <a:t>Case 2: Admin Login</a:t>
            </a:r>
          </a:p>
          <a:p>
            <a:pPr algn="l">
              <a:lnSpc>
                <a:spcPts val="1635"/>
              </a:lnSpc>
            </a:pPr>
            <a:r>
              <a:rPr lang="en-US" sz="1168">
                <a:solidFill>
                  <a:srgbClr val="FFFFFF"/>
                </a:solidFill>
                <a:latin typeface="Open Sans"/>
                <a:ea typeface="Open Sans"/>
                <a:cs typeface="Open Sans"/>
                <a:sym typeface="Open Sans"/>
              </a:rPr>
              <a:t>Prompt for admin PIN.</a:t>
            </a:r>
          </a:p>
          <a:p>
            <a:pPr algn="l">
              <a:lnSpc>
                <a:spcPts val="1635"/>
              </a:lnSpc>
            </a:pPr>
            <a:r>
              <a:rPr lang="en-US" sz="1168">
                <a:solidFill>
                  <a:srgbClr val="FFFFFF"/>
                </a:solidFill>
                <a:latin typeface="Open Sans"/>
                <a:ea typeface="Open Sans"/>
                <a:cs typeface="Open Sans"/>
                <a:sym typeface="Open Sans"/>
              </a:rPr>
              <a:t>If correct:</a:t>
            </a:r>
          </a:p>
          <a:p>
            <a:pPr algn="l">
              <a:lnSpc>
                <a:spcPts val="1635"/>
              </a:lnSpc>
            </a:pPr>
            <a:r>
              <a:rPr lang="en-US" sz="1168">
                <a:solidFill>
                  <a:srgbClr val="FFFFFF"/>
                </a:solidFill>
                <a:latin typeface="Open Sans"/>
                <a:ea typeface="Open Sans"/>
                <a:cs typeface="Open Sans"/>
                <a:sym typeface="Open Sans"/>
              </a:rPr>
              <a:t>Display Admin Menu:</a:t>
            </a:r>
          </a:p>
          <a:p>
            <a:pPr algn="l">
              <a:lnSpc>
                <a:spcPts val="1635"/>
              </a:lnSpc>
            </a:pPr>
            <a:r>
              <a:rPr lang="en-US" sz="1168">
                <a:solidFill>
                  <a:srgbClr val="FFFFFF"/>
                </a:solidFill>
                <a:latin typeface="Open Sans"/>
                <a:ea typeface="Open Sans"/>
                <a:cs typeface="Open Sans"/>
                <a:sym typeface="Open Sans"/>
              </a:rPr>
              <a:t>1. View Menu       2. Add Menu Item</a:t>
            </a:r>
          </a:p>
          <a:p>
            <a:pPr algn="l">
              <a:lnSpc>
                <a:spcPts val="1635"/>
              </a:lnSpc>
            </a:pPr>
            <a:r>
              <a:rPr lang="en-US" sz="1168">
                <a:solidFill>
                  <a:srgbClr val="FFFFFF"/>
                </a:solidFill>
                <a:latin typeface="Open Sans"/>
                <a:ea typeface="Open Sans"/>
                <a:cs typeface="Open Sans"/>
                <a:sym typeface="Open Sans"/>
              </a:rPr>
              <a:t>3. Delete Menu Item    4. Update Menu Item</a:t>
            </a:r>
          </a:p>
          <a:p>
            <a:pPr algn="l">
              <a:lnSpc>
                <a:spcPts val="1635"/>
              </a:lnSpc>
            </a:pPr>
            <a:r>
              <a:rPr lang="en-US" sz="1168">
                <a:solidFill>
                  <a:srgbClr val="FFFFFF"/>
                </a:solidFill>
                <a:latin typeface="Open Sans"/>
                <a:ea typeface="Open Sans"/>
                <a:cs typeface="Open Sans"/>
                <a:sym typeface="Open Sans"/>
              </a:rPr>
              <a:t>5. Add User       6. Back to Main Menu</a:t>
            </a:r>
          </a:p>
          <a:p>
            <a:pPr algn="l">
              <a:lnSpc>
                <a:spcPts val="1635"/>
              </a:lnSpc>
            </a:pPr>
            <a:r>
              <a:rPr lang="en-US" sz="1168">
                <a:solidFill>
                  <a:srgbClr val="FFFFFF"/>
                </a:solidFill>
                <a:latin typeface="Open Sans"/>
                <a:ea typeface="Open Sans"/>
                <a:cs typeface="Open Sans"/>
                <a:sym typeface="Open Sans"/>
              </a:rPr>
              <a:t>Perform selected admin tasks.</a:t>
            </a:r>
          </a:p>
          <a:p>
            <a:pPr algn="l">
              <a:lnSpc>
                <a:spcPts val="1635"/>
              </a:lnSpc>
            </a:pPr>
            <a:endParaRPr lang="en-US" sz="1168">
              <a:solidFill>
                <a:srgbClr val="FFFFFF"/>
              </a:solidFill>
              <a:latin typeface="Open Sans"/>
              <a:ea typeface="Open Sans"/>
              <a:cs typeface="Open Sans"/>
              <a:sym typeface="Open Sans"/>
            </a:endParaRPr>
          </a:p>
          <a:p>
            <a:pPr algn="l">
              <a:lnSpc>
                <a:spcPts val="1635"/>
              </a:lnSpc>
            </a:pPr>
            <a:r>
              <a:rPr lang="en-US" sz="1168">
                <a:solidFill>
                  <a:srgbClr val="FFFFFF"/>
                </a:solidFill>
                <a:latin typeface="Open Sans"/>
                <a:ea typeface="Open Sans"/>
                <a:cs typeface="Open Sans"/>
                <a:sym typeface="Open Sans"/>
              </a:rPr>
              <a:t>Case 3: View Menu</a:t>
            </a:r>
          </a:p>
          <a:p>
            <a:pPr algn="l">
              <a:lnSpc>
                <a:spcPts val="1635"/>
              </a:lnSpc>
            </a:pPr>
            <a:r>
              <a:rPr lang="en-US" sz="1168">
                <a:solidFill>
                  <a:srgbClr val="FFFFFF"/>
                </a:solidFill>
                <a:latin typeface="Open Sans"/>
                <a:ea typeface="Open Sans"/>
                <a:cs typeface="Open Sans"/>
                <a:sym typeface="Open Sans"/>
              </a:rPr>
              <a:t>Display all menu items with ID, name, price, availability.</a:t>
            </a:r>
          </a:p>
          <a:p>
            <a:pPr algn="l">
              <a:lnSpc>
                <a:spcPts val="1635"/>
              </a:lnSpc>
            </a:pPr>
            <a:endParaRPr lang="en-US" sz="1168">
              <a:solidFill>
                <a:srgbClr val="FFFFFF"/>
              </a:solidFill>
              <a:latin typeface="Open Sans"/>
              <a:ea typeface="Open Sans"/>
              <a:cs typeface="Open Sans"/>
              <a:sym typeface="Open Sans"/>
            </a:endParaRPr>
          </a:p>
          <a:p>
            <a:pPr algn="l">
              <a:lnSpc>
                <a:spcPts val="1635"/>
              </a:lnSpc>
            </a:pPr>
            <a:r>
              <a:rPr lang="en-US" sz="1168">
                <a:solidFill>
                  <a:srgbClr val="FFFFFF"/>
                </a:solidFill>
                <a:latin typeface="Open Sans"/>
                <a:ea typeface="Open Sans"/>
                <a:cs typeface="Open Sans"/>
                <a:sym typeface="Open Sans"/>
              </a:rPr>
              <a:t>Case 4: Take Order</a:t>
            </a:r>
          </a:p>
          <a:p>
            <a:pPr algn="l">
              <a:lnSpc>
                <a:spcPts val="1635"/>
              </a:lnSpc>
            </a:pPr>
            <a:r>
              <a:rPr lang="en-US" sz="1168">
                <a:solidFill>
                  <a:srgbClr val="FFFFFF"/>
                </a:solidFill>
                <a:latin typeface="Open Sans"/>
                <a:ea typeface="Open Sans"/>
                <a:cs typeface="Open Sans"/>
                <a:sym typeface="Open Sans"/>
              </a:rPr>
              <a:t>Must be logged in as user.</a:t>
            </a:r>
          </a:p>
          <a:p>
            <a:pPr algn="l">
              <a:lnSpc>
                <a:spcPts val="1635"/>
              </a:lnSpc>
            </a:pPr>
            <a:r>
              <a:rPr lang="en-US" sz="1168">
                <a:solidFill>
                  <a:srgbClr val="FFFFFF"/>
                </a:solidFill>
                <a:latin typeface="Open Sans"/>
                <a:ea typeface="Open Sans"/>
                <a:cs typeface="Open Sans"/>
                <a:sym typeface="Open Sans"/>
              </a:rPr>
              <a:t>Show menu.</a:t>
            </a:r>
          </a:p>
          <a:p>
            <a:pPr algn="l">
              <a:lnSpc>
                <a:spcPts val="1635"/>
              </a:lnSpc>
            </a:pPr>
            <a:r>
              <a:rPr lang="en-US" sz="1168">
                <a:solidFill>
                  <a:srgbClr val="FFFFFF"/>
                </a:solidFill>
                <a:latin typeface="Open Sans"/>
                <a:ea typeface="Open Sans"/>
                <a:cs typeface="Open Sans"/>
                <a:sym typeface="Open Sans"/>
              </a:rPr>
              <a:t>Take multiple item orders:</a:t>
            </a:r>
          </a:p>
          <a:p>
            <a:pPr algn="l">
              <a:lnSpc>
                <a:spcPts val="1635"/>
              </a:lnSpc>
            </a:pPr>
            <a:r>
              <a:rPr lang="en-US" sz="1168">
                <a:solidFill>
                  <a:srgbClr val="FFFFFF"/>
                </a:solidFill>
                <a:latin typeface="Open Sans"/>
                <a:ea typeface="Open Sans"/>
                <a:cs typeface="Open Sans"/>
                <a:sym typeface="Open Sans"/>
              </a:rPr>
              <a:t>Check item availability.</a:t>
            </a:r>
          </a:p>
          <a:p>
            <a:pPr algn="l">
              <a:lnSpc>
                <a:spcPts val="1635"/>
              </a:lnSpc>
              <a:spcBef>
                <a:spcPct val="0"/>
              </a:spcBef>
            </a:pPr>
            <a:endParaRPr lang="en-US" sz="1168">
              <a:solidFill>
                <a:srgbClr val="FFFFFF"/>
              </a:solidFill>
              <a:latin typeface="Open Sans"/>
              <a:ea typeface="Open Sans"/>
              <a:cs typeface="Open Sans"/>
              <a:sym typeface="Open Sans"/>
            </a:endParaRPr>
          </a:p>
          <a:p>
            <a:pPr algn="l">
              <a:lnSpc>
                <a:spcPts val="1635"/>
              </a:lnSpc>
              <a:spcBef>
                <a:spcPct val="0"/>
              </a:spcBef>
            </a:pPr>
            <a:endParaRPr lang="en-US" sz="1168">
              <a:solidFill>
                <a:srgbClr val="FFFFFF"/>
              </a:solidFill>
              <a:latin typeface="Open Sans"/>
              <a:ea typeface="Open Sans"/>
              <a:cs typeface="Open Sans"/>
              <a:sym typeface="Open Sans"/>
            </a:endParaRPr>
          </a:p>
        </p:txBody>
      </p:sp>
      <p:grpSp>
        <p:nvGrpSpPr>
          <p:cNvPr id="22" name="Group 22"/>
          <p:cNvGrpSpPr/>
          <p:nvPr/>
        </p:nvGrpSpPr>
        <p:grpSpPr>
          <a:xfrm>
            <a:off x="9652847" y="1353804"/>
            <a:ext cx="263466" cy="26346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10157069" y="1334754"/>
            <a:ext cx="6356271" cy="8789670"/>
          </a:xfrm>
          <a:prstGeom prst="rect">
            <a:avLst/>
          </a:prstGeom>
        </p:spPr>
        <p:txBody>
          <a:bodyPr lIns="0" tIns="0" rIns="0" bIns="0" rtlCol="0" anchor="t">
            <a:spAutoFit/>
          </a:bodyPr>
          <a:lstStyle/>
          <a:p>
            <a:pPr algn="l">
              <a:lnSpc>
                <a:spcPts val="1680"/>
              </a:lnSpc>
            </a:pPr>
            <a:r>
              <a:rPr lang="en-US" sz="1200">
                <a:solidFill>
                  <a:srgbClr val="FFFFFF"/>
                </a:solidFill>
                <a:latin typeface="Open Sans"/>
                <a:ea typeface="Open Sans"/>
                <a:cs typeface="Open Sans"/>
                <a:sym typeface="Open Sans"/>
              </a:rPr>
              <a:t>Update item stock.</a:t>
            </a:r>
          </a:p>
          <a:p>
            <a:pPr algn="l">
              <a:lnSpc>
                <a:spcPts val="1680"/>
              </a:lnSpc>
            </a:pPr>
            <a:r>
              <a:rPr lang="en-US" sz="1200">
                <a:solidFill>
                  <a:srgbClr val="FFFFFF"/>
                </a:solidFill>
                <a:latin typeface="Open Sans"/>
                <a:ea typeface="Open Sans"/>
                <a:cs typeface="Open Sans"/>
                <a:sym typeface="Open Sans"/>
              </a:rPr>
              <a:t>Calculate total bill.</a:t>
            </a:r>
          </a:p>
          <a:p>
            <a:pPr algn="l">
              <a:lnSpc>
                <a:spcPts val="1680"/>
              </a:lnSpc>
            </a:pPr>
            <a:r>
              <a:rPr lang="en-US" sz="1200">
                <a:solidFill>
                  <a:srgbClr val="FFFFFF"/>
                </a:solidFill>
                <a:latin typeface="Open Sans"/>
                <a:ea typeface="Open Sans"/>
                <a:cs typeface="Open Sans"/>
                <a:sym typeface="Open Sans"/>
              </a:rPr>
              <a:t>Deduct from user balance if sufficient.</a:t>
            </a:r>
          </a:p>
          <a:p>
            <a:pPr algn="l">
              <a:lnSpc>
                <a:spcPts val="1680"/>
              </a:lnSpc>
            </a:pPr>
            <a:endParaRPr lang="en-US" sz="1200">
              <a:solidFill>
                <a:srgbClr val="FFFFFF"/>
              </a:solidFill>
              <a:latin typeface="Open Sans"/>
              <a:ea typeface="Open Sans"/>
              <a:cs typeface="Open Sans"/>
              <a:sym typeface="Open Sans"/>
            </a:endParaRPr>
          </a:p>
          <a:p>
            <a:pPr algn="l">
              <a:lnSpc>
                <a:spcPts val="1680"/>
              </a:lnSpc>
            </a:pPr>
            <a:r>
              <a:rPr lang="en-US" sz="1200">
                <a:solidFill>
                  <a:srgbClr val="FFFFFF"/>
                </a:solidFill>
                <a:latin typeface="Open Sans"/>
                <a:ea typeface="Open Sans"/>
                <a:cs typeface="Open Sans"/>
                <a:sym typeface="Open Sans"/>
              </a:rPr>
              <a:t>Case 5: View Balance</a:t>
            </a:r>
          </a:p>
          <a:p>
            <a:pPr algn="l">
              <a:lnSpc>
                <a:spcPts val="1680"/>
              </a:lnSpc>
            </a:pPr>
            <a:r>
              <a:rPr lang="en-US" sz="1200">
                <a:solidFill>
                  <a:srgbClr val="FFFFFF"/>
                </a:solidFill>
                <a:latin typeface="Open Sans"/>
                <a:ea typeface="Open Sans"/>
                <a:cs typeface="Open Sans"/>
                <a:sym typeface="Open Sans"/>
              </a:rPr>
              <a:t>Show logged-in user's current balance.</a:t>
            </a:r>
          </a:p>
          <a:p>
            <a:pPr algn="l">
              <a:lnSpc>
                <a:spcPts val="1680"/>
              </a:lnSpc>
            </a:pPr>
            <a:endParaRPr lang="en-US" sz="1200">
              <a:solidFill>
                <a:srgbClr val="FFFFFF"/>
              </a:solidFill>
              <a:latin typeface="Open Sans"/>
              <a:ea typeface="Open Sans"/>
              <a:cs typeface="Open Sans"/>
              <a:sym typeface="Open Sans"/>
            </a:endParaRPr>
          </a:p>
          <a:p>
            <a:pPr algn="l">
              <a:lnSpc>
                <a:spcPts val="1680"/>
              </a:lnSpc>
            </a:pPr>
            <a:r>
              <a:rPr lang="en-US" sz="1200">
                <a:solidFill>
                  <a:srgbClr val="FFFFFF"/>
                </a:solidFill>
                <a:latin typeface="Open Sans"/>
                <a:ea typeface="Open Sans"/>
                <a:cs typeface="Open Sans"/>
                <a:sym typeface="Open Sans"/>
              </a:rPr>
              <a:t>Case 6: Logout</a:t>
            </a:r>
          </a:p>
          <a:p>
            <a:pPr algn="l">
              <a:lnSpc>
                <a:spcPts val="1680"/>
              </a:lnSpc>
            </a:pPr>
            <a:r>
              <a:rPr lang="en-US" sz="1200">
                <a:solidFill>
                  <a:srgbClr val="FFFFFF"/>
                </a:solidFill>
                <a:latin typeface="Open Sans"/>
                <a:ea typeface="Open Sans"/>
                <a:cs typeface="Open Sans"/>
                <a:sym typeface="Open Sans"/>
              </a:rPr>
              <a:t>Log out the current user.</a:t>
            </a:r>
          </a:p>
          <a:p>
            <a:pPr algn="l">
              <a:lnSpc>
                <a:spcPts val="1680"/>
              </a:lnSpc>
            </a:pPr>
            <a:endParaRPr lang="en-US" sz="1200">
              <a:solidFill>
                <a:srgbClr val="FFFFFF"/>
              </a:solidFill>
              <a:latin typeface="Open Sans"/>
              <a:ea typeface="Open Sans"/>
              <a:cs typeface="Open Sans"/>
              <a:sym typeface="Open Sans"/>
            </a:endParaRPr>
          </a:p>
          <a:p>
            <a:pPr algn="l">
              <a:lnSpc>
                <a:spcPts val="1680"/>
              </a:lnSpc>
            </a:pPr>
            <a:r>
              <a:rPr lang="en-US" sz="1200">
                <a:solidFill>
                  <a:srgbClr val="FFFFFF"/>
                </a:solidFill>
                <a:latin typeface="Open Sans"/>
                <a:ea typeface="Open Sans"/>
                <a:cs typeface="Open Sans"/>
                <a:sym typeface="Open Sans"/>
              </a:rPr>
              <a:t>Cases 7-10: Admin Only Operations</a:t>
            </a:r>
          </a:p>
          <a:p>
            <a:pPr algn="l">
              <a:lnSpc>
                <a:spcPts val="1680"/>
              </a:lnSpc>
            </a:pPr>
            <a:r>
              <a:rPr lang="en-US" sz="1200">
                <a:solidFill>
                  <a:srgbClr val="FFFFFF"/>
                </a:solidFill>
                <a:latin typeface="Open Sans"/>
                <a:ea typeface="Open Sans"/>
                <a:cs typeface="Open Sans"/>
                <a:sym typeface="Open Sans"/>
              </a:rPr>
              <a:t>If not logged in as Admin, display error message.</a:t>
            </a:r>
          </a:p>
          <a:p>
            <a:pPr algn="l">
              <a:lnSpc>
                <a:spcPts val="1680"/>
              </a:lnSpc>
            </a:pPr>
            <a:r>
              <a:rPr lang="en-US" sz="1200">
                <a:solidFill>
                  <a:srgbClr val="FFFFFF"/>
                </a:solidFill>
                <a:latin typeface="Open Sans"/>
                <a:ea typeface="Open Sans"/>
                <a:cs typeface="Open Sans"/>
                <a:sym typeface="Open Sans"/>
              </a:rPr>
              <a:t>Case 0: Exit</a:t>
            </a:r>
          </a:p>
          <a:p>
            <a:pPr algn="l">
              <a:lnSpc>
                <a:spcPts val="1680"/>
              </a:lnSpc>
            </a:pPr>
            <a:r>
              <a:rPr lang="en-US" sz="1200">
                <a:solidFill>
                  <a:srgbClr val="FFFFFF"/>
                </a:solidFill>
                <a:latin typeface="Open Sans"/>
                <a:ea typeface="Open Sans"/>
                <a:cs typeface="Open Sans"/>
                <a:sym typeface="Open Sans"/>
              </a:rPr>
              <a:t>Exit loop.</a:t>
            </a:r>
          </a:p>
          <a:p>
            <a:pPr algn="l">
              <a:lnSpc>
                <a:spcPts val="1680"/>
              </a:lnSpc>
            </a:pPr>
            <a:endParaRPr lang="en-US" sz="1200">
              <a:solidFill>
                <a:srgbClr val="FFFFFF"/>
              </a:solidFill>
              <a:latin typeface="Open Sans"/>
              <a:ea typeface="Open Sans"/>
              <a:cs typeface="Open Sans"/>
              <a:sym typeface="Open Sans"/>
            </a:endParaRPr>
          </a:p>
          <a:p>
            <a:pPr algn="l">
              <a:lnSpc>
                <a:spcPts val="1680"/>
              </a:lnSpc>
            </a:pPr>
            <a:r>
              <a:rPr lang="en-US" sz="1200">
                <a:solidFill>
                  <a:srgbClr val="FFFFFF"/>
                </a:solidFill>
                <a:latin typeface="Open Sans"/>
                <a:ea typeface="Open Sans"/>
                <a:cs typeface="Open Sans"/>
                <a:sym typeface="Open Sans"/>
              </a:rPr>
              <a:t>Step 5: Admin Menu Options (after Admin Login)</a:t>
            </a:r>
          </a:p>
          <a:p>
            <a:pPr algn="l">
              <a:lnSpc>
                <a:spcPts val="1680"/>
              </a:lnSpc>
            </a:pPr>
            <a:r>
              <a:rPr lang="en-US" sz="1200">
                <a:solidFill>
                  <a:srgbClr val="FFFFFF"/>
                </a:solidFill>
                <a:latin typeface="Open Sans"/>
                <a:ea typeface="Open Sans"/>
                <a:cs typeface="Open Sans"/>
                <a:sym typeface="Open Sans"/>
              </a:rPr>
              <a:t>View Menu: Show all menu items.</a:t>
            </a:r>
          </a:p>
          <a:p>
            <a:pPr algn="l">
              <a:lnSpc>
                <a:spcPts val="1680"/>
              </a:lnSpc>
            </a:pPr>
            <a:endParaRPr lang="en-US" sz="1200">
              <a:solidFill>
                <a:srgbClr val="FFFFFF"/>
              </a:solidFill>
              <a:latin typeface="Open Sans"/>
              <a:ea typeface="Open Sans"/>
              <a:cs typeface="Open Sans"/>
              <a:sym typeface="Open Sans"/>
            </a:endParaRPr>
          </a:p>
          <a:p>
            <a:pPr algn="l">
              <a:lnSpc>
                <a:spcPts val="1680"/>
              </a:lnSpc>
            </a:pPr>
            <a:r>
              <a:rPr lang="en-US" sz="1200">
                <a:solidFill>
                  <a:srgbClr val="FFFFFF"/>
                </a:solidFill>
                <a:latin typeface="Open Sans"/>
                <a:ea typeface="Open Sans"/>
                <a:cs typeface="Open Sans"/>
                <a:sym typeface="Open Sans"/>
              </a:rPr>
              <a:t>Add Menu Item:</a:t>
            </a:r>
          </a:p>
          <a:p>
            <a:pPr algn="l">
              <a:lnSpc>
                <a:spcPts val="1680"/>
              </a:lnSpc>
            </a:pPr>
            <a:r>
              <a:rPr lang="en-US" sz="1200">
                <a:solidFill>
                  <a:srgbClr val="FFFFFF"/>
                </a:solidFill>
                <a:latin typeface="Open Sans"/>
                <a:ea typeface="Open Sans"/>
                <a:cs typeface="Open Sans"/>
                <a:sym typeface="Open Sans"/>
              </a:rPr>
              <a:t>Ask for item details (name, price, availability).</a:t>
            </a:r>
          </a:p>
          <a:p>
            <a:pPr algn="l">
              <a:lnSpc>
                <a:spcPts val="1680"/>
              </a:lnSpc>
            </a:pPr>
            <a:r>
              <a:rPr lang="en-US" sz="1200">
                <a:solidFill>
                  <a:srgbClr val="FFFFFF"/>
                </a:solidFill>
                <a:latin typeface="Open Sans"/>
                <a:ea typeface="Open Sans"/>
                <a:cs typeface="Open Sans"/>
                <a:sym typeface="Open Sans"/>
              </a:rPr>
              <a:t>Add new node to menu linked list.</a:t>
            </a:r>
          </a:p>
          <a:p>
            <a:pPr algn="l">
              <a:lnSpc>
                <a:spcPts val="1680"/>
              </a:lnSpc>
            </a:pPr>
            <a:r>
              <a:rPr lang="en-US" sz="1200">
                <a:solidFill>
                  <a:srgbClr val="FFFFFF"/>
                </a:solidFill>
                <a:latin typeface="Open Sans"/>
                <a:ea typeface="Open Sans"/>
                <a:cs typeface="Open Sans"/>
                <a:sym typeface="Open Sans"/>
              </a:rPr>
              <a:t>Save to file.</a:t>
            </a:r>
          </a:p>
          <a:p>
            <a:pPr algn="l">
              <a:lnSpc>
                <a:spcPts val="1680"/>
              </a:lnSpc>
            </a:pPr>
            <a:endParaRPr lang="en-US" sz="1200">
              <a:solidFill>
                <a:srgbClr val="FFFFFF"/>
              </a:solidFill>
              <a:latin typeface="Open Sans"/>
              <a:ea typeface="Open Sans"/>
              <a:cs typeface="Open Sans"/>
              <a:sym typeface="Open Sans"/>
            </a:endParaRPr>
          </a:p>
          <a:p>
            <a:pPr algn="l">
              <a:lnSpc>
                <a:spcPts val="1680"/>
              </a:lnSpc>
            </a:pPr>
            <a:r>
              <a:rPr lang="en-US" sz="1200">
                <a:solidFill>
                  <a:srgbClr val="FFFFFF"/>
                </a:solidFill>
                <a:latin typeface="Open Sans"/>
                <a:ea typeface="Open Sans"/>
                <a:cs typeface="Open Sans"/>
                <a:sym typeface="Open Sans"/>
              </a:rPr>
              <a:t>Delete Menu Item:</a:t>
            </a:r>
          </a:p>
          <a:p>
            <a:pPr algn="l">
              <a:lnSpc>
                <a:spcPts val="1680"/>
              </a:lnSpc>
            </a:pPr>
            <a:r>
              <a:rPr lang="en-US" sz="1200">
                <a:solidFill>
                  <a:srgbClr val="FFFFFF"/>
                </a:solidFill>
                <a:latin typeface="Open Sans"/>
                <a:ea typeface="Open Sans"/>
                <a:cs typeface="Open Sans"/>
                <a:sym typeface="Open Sans"/>
              </a:rPr>
              <a:t>Ask for ID.</a:t>
            </a:r>
          </a:p>
          <a:p>
            <a:pPr algn="l">
              <a:lnSpc>
                <a:spcPts val="1680"/>
              </a:lnSpc>
            </a:pPr>
            <a:r>
              <a:rPr lang="en-US" sz="1200">
                <a:solidFill>
                  <a:srgbClr val="FFFFFF"/>
                </a:solidFill>
                <a:latin typeface="Open Sans"/>
                <a:ea typeface="Open Sans"/>
                <a:cs typeface="Open Sans"/>
                <a:sym typeface="Open Sans"/>
              </a:rPr>
              <a:t>Find and remove menu item from linked list.</a:t>
            </a:r>
          </a:p>
          <a:p>
            <a:pPr algn="l">
              <a:lnSpc>
                <a:spcPts val="1680"/>
              </a:lnSpc>
            </a:pPr>
            <a:r>
              <a:rPr lang="en-US" sz="1200">
                <a:solidFill>
                  <a:srgbClr val="FFFFFF"/>
                </a:solidFill>
                <a:latin typeface="Open Sans"/>
                <a:ea typeface="Open Sans"/>
                <a:cs typeface="Open Sans"/>
                <a:sym typeface="Open Sans"/>
              </a:rPr>
              <a:t>Save to file.</a:t>
            </a:r>
          </a:p>
          <a:p>
            <a:pPr algn="l">
              <a:lnSpc>
                <a:spcPts val="1680"/>
              </a:lnSpc>
            </a:pPr>
            <a:endParaRPr lang="en-US" sz="1200">
              <a:solidFill>
                <a:srgbClr val="FFFFFF"/>
              </a:solidFill>
              <a:latin typeface="Open Sans"/>
              <a:ea typeface="Open Sans"/>
              <a:cs typeface="Open Sans"/>
              <a:sym typeface="Open Sans"/>
            </a:endParaRPr>
          </a:p>
          <a:p>
            <a:pPr algn="l">
              <a:lnSpc>
                <a:spcPts val="1680"/>
              </a:lnSpc>
            </a:pPr>
            <a:r>
              <a:rPr lang="en-US" sz="1200">
                <a:solidFill>
                  <a:srgbClr val="FFFFFF"/>
                </a:solidFill>
                <a:latin typeface="Open Sans"/>
                <a:ea typeface="Open Sans"/>
                <a:cs typeface="Open Sans"/>
                <a:sym typeface="Open Sans"/>
              </a:rPr>
              <a:t>Update Menu Item:</a:t>
            </a:r>
          </a:p>
          <a:p>
            <a:pPr algn="l">
              <a:lnSpc>
                <a:spcPts val="1680"/>
              </a:lnSpc>
            </a:pPr>
            <a:r>
              <a:rPr lang="en-US" sz="1200">
                <a:solidFill>
                  <a:srgbClr val="FFFFFF"/>
                </a:solidFill>
                <a:latin typeface="Open Sans"/>
                <a:ea typeface="Open Sans"/>
                <a:cs typeface="Open Sans"/>
                <a:sym typeface="Open Sans"/>
              </a:rPr>
              <a:t>Ask for ID.</a:t>
            </a:r>
          </a:p>
          <a:p>
            <a:pPr algn="l">
              <a:lnSpc>
                <a:spcPts val="1680"/>
              </a:lnSpc>
            </a:pPr>
            <a:r>
              <a:rPr lang="en-US" sz="1200">
                <a:solidFill>
                  <a:srgbClr val="FFFFFF"/>
                </a:solidFill>
                <a:latin typeface="Open Sans"/>
                <a:ea typeface="Open Sans"/>
                <a:cs typeface="Open Sans"/>
                <a:sym typeface="Open Sans"/>
              </a:rPr>
              <a:t>Allow updating name, price, availability.</a:t>
            </a:r>
          </a:p>
          <a:p>
            <a:pPr algn="l">
              <a:lnSpc>
                <a:spcPts val="1680"/>
              </a:lnSpc>
            </a:pPr>
            <a:r>
              <a:rPr lang="en-US" sz="1200">
                <a:solidFill>
                  <a:srgbClr val="FFFFFF"/>
                </a:solidFill>
                <a:latin typeface="Open Sans"/>
                <a:ea typeface="Open Sans"/>
                <a:cs typeface="Open Sans"/>
                <a:sym typeface="Open Sans"/>
              </a:rPr>
              <a:t>Save to file.</a:t>
            </a:r>
          </a:p>
          <a:p>
            <a:pPr algn="l">
              <a:lnSpc>
                <a:spcPts val="1680"/>
              </a:lnSpc>
            </a:pPr>
            <a:endParaRPr lang="en-US" sz="1200">
              <a:solidFill>
                <a:srgbClr val="FFFFFF"/>
              </a:solidFill>
              <a:latin typeface="Open Sans"/>
              <a:ea typeface="Open Sans"/>
              <a:cs typeface="Open Sans"/>
              <a:sym typeface="Open Sans"/>
            </a:endParaRPr>
          </a:p>
          <a:p>
            <a:pPr algn="l">
              <a:lnSpc>
                <a:spcPts val="1680"/>
              </a:lnSpc>
            </a:pPr>
            <a:r>
              <a:rPr lang="en-US" sz="1200">
                <a:solidFill>
                  <a:srgbClr val="FFFFFF"/>
                </a:solidFill>
                <a:latin typeface="Open Sans"/>
                <a:ea typeface="Open Sans"/>
                <a:cs typeface="Open Sans"/>
                <a:sym typeface="Open Sans"/>
              </a:rPr>
              <a:t>Add User:</a:t>
            </a:r>
          </a:p>
          <a:p>
            <a:pPr algn="l">
              <a:lnSpc>
                <a:spcPts val="1680"/>
              </a:lnSpc>
            </a:pPr>
            <a:r>
              <a:rPr lang="en-US" sz="1200">
                <a:solidFill>
                  <a:srgbClr val="FFFFFF"/>
                </a:solidFill>
                <a:latin typeface="Open Sans"/>
                <a:ea typeface="Open Sans"/>
                <a:cs typeface="Open Sans"/>
                <a:sym typeface="Open Sans"/>
              </a:rPr>
              <a:t>Enter username and card number.</a:t>
            </a:r>
          </a:p>
          <a:p>
            <a:pPr algn="l">
              <a:lnSpc>
                <a:spcPts val="1680"/>
              </a:lnSpc>
            </a:pPr>
            <a:r>
              <a:rPr lang="en-US" sz="1200">
                <a:solidFill>
                  <a:srgbClr val="FFFFFF"/>
                </a:solidFill>
                <a:latin typeface="Open Sans"/>
                <a:ea typeface="Open Sans"/>
                <a:cs typeface="Open Sans"/>
                <a:sym typeface="Open Sans"/>
              </a:rPr>
              <a:t>Assign initial balance.</a:t>
            </a:r>
          </a:p>
          <a:p>
            <a:pPr algn="l">
              <a:lnSpc>
                <a:spcPts val="1680"/>
              </a:lnSpc>
            </a:pPr>
            <a:r>
              <a:rPr lang="en-US" sz="1200">
                <a:solidFill>
                  <a:srgbClr val="FFFFFF"/>
                </a:solidFill>
                <a:latin typeface="Open Sans"/>
                <a:ea typeface="Open Sans"/>
                <a:cs typeface="Open Sans"/>
                <a:sym typeface="Open Sans"/>
              </a:rPr>
              <a:t>Save to file.</a:t>
            </a:r>
          </a:p>
          <a:p>
            <a:pPr algn="l">
              <a:lnSpc>
                <a:spcPts val="1680"/>
              </a:lnSpc>
            </a:pPr>
            <a:endParaRPr lang="en-US" sz="1200">
              <a:solidFill>
                <a:srgbClr val="FFFFFF"/>
              </a:solidFill>
              <a:latin typeface="Open Sans"/>
              <a:ea typeface="Open Sans"/>
              <a:cs typeface="Open Sans"/>
              <a:sym typeface="Open Sans"/>
            </a:endParaRPr>
          </a:p>
          <a:p>
            <a:pPr algn="l">
              <a:lnSpc>
                <a:spcPts val="1680"/>
              </a:lnSpc>
            </a:pPr>
            <a:r>
              <a:rPr lang="en-US" sz="1200">
                <a:solidFill>
                  <a:srgbClr val="FFFFFF"/>
                </a:solidFill>
                <a:latin typeface="Open Sans"/>
                <a:ea typeface="Open Sans"/>
                <a:cs typeface="Open Sans"/>
                <a:sym typeface="Open Sans"/>
              </a:rPr>
              <a:t>Step 6: Memory Management</a:t>
            </a:r>
          </a:p>
          <a:p>
            <a:pPr algn="l">
              <a:lnSpc>
                <a:spcPts val="1680"/>
              </a:lnSpc>
            </a:pPr>
            <a:r>
              <a:rPr lang="en-US" sz="1200">
                <a:solidFill>
                  <a:srgbClr val="FFFFFF"/>
                </a:solidFill>
                <a:latin typeface="Open Sans"/>
                <a:ea typeface="Open Sans"/>
                <a:cs typeface="Open Sans"/>
                <a:sym typeface="Open Sans"/>
              </a:rPr>
              <a:t>Before program ends:</a:t>
            </a:r>
          </a:p>
          <a:p>
            <a:pPr algn="l">
              <a:lnSpc>
                <a:spcPts val="1680"/>
              </a:lnSpc>
            </a:pPr>
            <a:r>
              <a:rPr lang="en-US" sz="1200">
                <a:solidFill>
                  <a:srgbClr val="FFFFFF"/>
                </a:solidFill>
                <a:latin typeface="Open Sans"/>
                <a:ea typeface="Open Sans"/>
                <a:cs typeface="Open Sans"/>
                <a:sym typeface="Open Sans"/>
              </a:rPr>
              <a:t>Free memory used by MenuItem linked list.</a:t>
            </a:r>
          </a:p>
          <a:p>
            <a:pPr algn="l">
              <a:lnSpc>
                <a:spcPts val="1680"/>
              </a:lnSpc>
              <a:spcBef>
                <a:spcPct val="0"/>
              </a:spcBef>
            </a:pPr>
            <a:r>
              <a:rPr lang="en-US" sz="1200">
                <a:solidFill>
                  <a:srgbClr val="FFFFFF"/>
                </a:solidFill>
                <a:latin typeface="Open Sans"/>
                <a:ea typeface="Open Sans"/>
                <a:cs typeface="Open Sans"/>
                <a:sym typeface="Open Sans"/>
              </a:rPr>
              <a:t>Free memory used by User linked list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13198049" y="1647990"/>
            <a:ext cx="3411577" cy="3408383"/>
            <a:chOff x="0" y="0"/>
            <a:chExt cx="3255264" cy="3252216"/>
          </a:xfrm>
        </p:grpSpPr>
        <p:sp>
          <p:nvSpPr>
            <p:cNvPr id="11" name="Freeform 11"/>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2" name="Freeform 12"/>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t="-34651"/>
              </a:stretch>
            </a:blipFill>
          </p:spPr>
        </p:sp>
      </p:grpSp>
      <p:grpSp>
        <p:nvGrpSpPr>
          <p:cNvPr id="13" name="Group 13"/>
          <p:cNvGrpSpPr>
            <a:grpSpLocks noChangeAspect="1"/>
          </p:cNvGrpSpPr>
          <p:nvPr/>
        </p:nvGrpSpPr>
        <p:grpSpPr>
          <a:xfrm>
            <a:off x="9564933" y="1647990"/>
            <a:ext cx="3411577" cy="3408383"/>
            <a:chOff x="0" y="0"/>
            <a:chExt cx="3255264" cy="3252216"/>
          </a:xfrm>
        </p:grpSpPr>
        <p:sp>
          <p:nvSpPr>
            <p:cNvPr id="14" name="Freeform 14"/>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5" name="Freeform 15"/>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t="-8885" b="-8885"/>
              </a:stretch>
            </a:blipFill>
          </p:spPr>
        </p:sp>
      </p:grpSp>
      <p:grpSp>
        <p:nvGrpSpPr>
          <p:cNvPr id="16" name="Group 16"/>
          <p:cNvGrpSpPr>
            <a:grpSpLocks noChangeAspect="1"/>
          </p:cNvGrpSpPr>
          <p:nvPr/>
        </p:nvGrpSpPr>
        <p:grpSpPr>
          <a:xfrm>
            <a:off x="13169809" y="5292496"/>
            <a:ext cx="3411577" cy="3408383"/>
            <a:chOff x="0" y="0"/>
            <a:chExt cx="3255264" cy="3252216"/>
          </a:xfrm>
        </p:grpSpPr>
        <p:sp>
          <p:nvSpPr>
            <p:cNvPr id="17" name="Freeform 17"/>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8" name="Freeform 18"/>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10178" r="-38446"/>
              </a:stretch>
            </a:blipFill>
          </p:spPr>
        </p:sp>
      </p:grpSp>
      <p:grpSp>
        <p:nvGrpSpPr>
          <p:cNvPr id="19" name="Group 19"/>
          <p:cNvGrpSpPr>
            <a:grpSpLocks noChangeAspect="1"/>
          </p:cNvGrpSpPr>
          <p:nvPr/>
        </p:nvGrpSpPr>
        <p:grpSpPr>
          <a:xfrm>
            <a:off x="9536692" y="5292496"/>
            <a:ext cx="3411577" cy="3408383"/>
            <a:chOff x="0" y="0"/>
            <a:chExt cx="3255264" cy="3252216"/>
          </a:xfrm>
        </p:grpSpPr>
        <p:sp>
          <p:nvSpPr>
            <p:cNvPr id="20" name="Freeform 20"/>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21" name="Freeform 21"/>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t="-25741" b="-25741"/>
              </a:stretch>
            </a:blipFill>
          </p:spPr>
        </p:sp>
      </p:grpSp>
      <p:sp>
        <p:nvSpPr>
          <p:cNvPr id="22" name="TextBox 22"/>
          <p:cNvSpPr txBox="1"/>
          <p:nvPr/>
        </p:nvSpPr>
        <p:spPr>
          <a:xfrm>
            <a:off x="1103514" y="68212"/>
            <a:ext cx="7772797"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Lessons Learnt </a:t>
            </a:r>
          </a:p>
        </p:txBody>
      </p:sp>
      <p:sp>
        <p:nvSpPr>
          <p:cNvPr id="23" name="Freeform 23"/>
          <p:cNvSpPr/>
          <p:nvPr/>
        </p:nvSpPr>
        <p:spPr>
          <a:xfrm>
            <a:off x="1103514" y="1262011"/>
            <a:ext cx="4550566" cy="278722"/>
          </a:xfrm>
          <a:custGeom>
            <a:avLst/>
            <a:gdLst/>
            <a:ahLst/>
            <a:cxnLst/>
            <a:rect l="l" t="t" r="r" b="b"/>
            <a:pathLst>
              <a:path w="4550566" h="278722">
                <a:moveTo>
                  <a:pt x="0" y="0"/>
                </a:moveTo>
                <a:lnTo>
                  <a:pt x="4550565" y="0"/>
                </a:lnTo>
                <a:lnTo>
                  <a:pt x="4550565" y="278723"/>
                </a:lnTo>
                <a:lnTo>
                  <a:pt x="0" y="2787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4" name="Group 24"/>
          <p:cNvGrpSpPr/>
          <p:nvPr/>
        </p:nvGrpSpPr>
        <p:grpSpPr>
          <a:xfrm>
            <a:off x="607403" y="2074134"/>
            <a:ext cx="677751" cy="67775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1410506" y="2144193"/>
            <a:ext cx="7465805" cy="1664849"/>
          </a:xfrm>
          <a:prstGeom prst="rect">
            <a:avLst/>
          </a:prstGeom>
        </p:spPr>
        <p:txBody>
          <a:bodyPr lIns="0" tIns="0" rIns="0" bIns="0" rtlCol="0" anchor="t">
            <a:spAutoFit/>
          </a:bodyPr>
          <a:lstStyle/>
          <a:p>
            <a:pPr algn="l">
              <a:lnSpc>
                <a:spcPts val="2641"/>
              </a:lnSpc>
            </a:pPr>
            <a:r>
              <a:rPr lang="en-US" sz="1886">
                <a:solidFill>
                  <a:srgbClr val="FFFFFF"/>
                </a:solidFill>
                <a:latin typeface="Open Sans"/>
                <a:ea typeface="Open Sans"/>
                <a:cs typeface="Open Sans"/>
                <a:sym typeface="Open Sans"/>
              </a:rPr>
              <a:t>Efficient Coding and Problem-Solving*</a:t>
            </a:r>
          </a:p>
          <a:p>
            <a:pPr algn="l">
              <a:lnSpc>
                <a:spcPts val="2641"/>
              </a:lnSpc>
            </a:pPr>
            <a:r>
              <a:rPr lang="en-US" sz="1886">
                <a:solidFill>
                  <a:srgbClr val="FFFFFF"/>
                </a:solidFill>
                <a:latin typeface="Open Sans"/>
                <a:ea typeface="Open Sans"/>
                <a:cs typeface="Open Sans"/>
                <a:sym typeface="Open Sans"/>
              </a:rPr>
              <a:t>- Writing optimized code that minimizes resource usage and maximizes performance.</a:t>
            </a:r>
          </a:p>
          <a:p>
            <a:pPr algn="l">
              <a:lnSpc>
                <a:spcPts val="2641"/>
              </a:lnSpc>
              <a:spcBef>
                <a:spcPct val="0"/>
              </a:spcBef>
            </a:pPr>
            <a:r>
              <a:rPr lang="en-US" sz="1886">
                <a:solidFill>
                  <a:srgbClr val="FFFFFF"/>
                </a:solidFill>
                <a:latin typeface="Open Sans"/>
                <a:ea typeface="Open Sans"/>
                <a:cs typeface="Open Sans"/>
                <a:sym typeface="Open Sans"/>
              </a:rPr>
              <a:t>- Breaking down complex problems into manageable parts and solving them efficiently.</a:t>
            </a:r>
          </a:p>
        </p:txBody>
      </p:sp>
      <p:sp>
        <p:nvSpPr>
          <p:cNvPr id="28" name="TextBox 28"/>
          <p:cNvSpPr txBox="1"/>
          <p:nvPr/>
        </p:nvSpPr>
        <p:spPr>
          <a:xfrm>
            <a:off x="698224" y="225013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29" name="Group 29"/>
          <p:cNvGrpSpPr/>
          <p:nvPr/>
        </p:nvGrpSpPr>
        <p:grpSpPr>
          <a:xfrm>
            <a:off x="560352" y="4213967"/>
            <a:ext cx="677751" cy="677751"/>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1410506" y="4248784"/>
            <a:ext cx="7845354" cy="1738624"/>
          </a:xfrm>
          <a:prstGeom prst="rect">
            <a:avLst/>
          </a:prstGeom>
        </p:spPr>
        <p:txBody>
          <a:bodyPr lIns="0" tIns="0" rIns="0" bIns="0" rtlCol="0" anchor="t">
            <a:spAutoFit/>
          </a:bodyPr>
          <a:lstStyle/>
          <a:p>
            <a:pPr algn="l">
              <a:lnSpc>
                <a:spcPts val="2745"/>
              </a:lnSpc>
            </a:pPr>
            <a:r>
              <a:rPr lang="en-US" sz="1961">
                <a:solidFill>
                  <a:srgbClr val="FFFFFF"/>
                </a:solidFill>
                <a:latin typeface="Open Sans"/>
                <a:ea typeface="Open Sans"/>
                <a:cs typeface="Open Sans"/>
                <a:sym typeface="Open Sans"/>
              </a:rPr>
              <a:t> Effective Data Management*</a:t>
            </a:r>
          </a:p>
          <a:p>
            <a:pPr algn="l">
              <a:lnSpc>
                <a:spcPts val="2745"/>
              </a:lnSpc>
            </a:pPr>
            <a:r>
              <a:rPr lang="en-US" sz="1961">
                <a:solidFill>
                  <a:srgbClr val="FFFFFF"/>
                </a:solidFill>
                <a:latin typeface="Open Sans"/>
                <a:ea typeface="Open Sans"/>
                <a:cs typeface="Open Sans"/>
                <a:sym typeface="Open Sans"/>
              </a:rPr>
              <a:t>- Organizing and structuring data for efficient retrieval and manipulation.</a:t>
            </a:r>
          </a:p>
          <a:p>
            <a:pPr algn="l">
              <a:lnSpc>
                <a:spcPts val="2745"/>
              </a:lnSpc>
              <a:spcBef>
                <a:spcPct val="0"/>
              </a:spcBef>
            </a:pPr>
            <a:r>
              <a:rPr lang="en-US" sz="1961">
                <a:solidFill>
                  <a:srgbClr val="FFFFFF"/>
                </a:solidFill>
                <a:latin typeface="Open Sans"/>
                <a:ea typeface="Open Sans"/>
                <a:cs typeface="Open Sans"/>
                <a:sym typeface="Open Sans"/>
              </a:rPr>
              <a:t>- Choosing the right data structures to suit the problem's requirements.</a:t>
            </a:r>
          </a:p>
        </p:txBody>
      </p:sp>
      <p:sp>
        <p:nvSpPr>
          <p:cNvPr id="33" name="TextBox 33"/>
          <p:cNvSpPr txBox="1"/>
          <p:nvPr/>
        </p:nvSpPr>
        <p:spPr>
          <a:xfrm>
            <a:off x="651172" y="438996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34" name="Group 34"/>
          <p:cNvGrpSpPr/>
          <p:nvPr/>
        </p:nvGrpSpPr>
        <p:grpSpPr>
          <a:xfrm>
            <a:off x="651172" y="6318937"/>
            <a:ext cx="677751" cy="67775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7" name="TextBox 37"/>
          <p:cNvSpPr txBox="1"/>
          <p:nvPr/>
        </p:nvSpPr>
        <p:spPr>
          <a:xfrm>
            <a:off x="1410506" y="6425558"/>
            <a:ext cx="8010744" cy="1732496"/>
          </a:xfrm>
          <a:prstGeom prst="rect">
            <a:avLst/>
          </a:prstGeom>
        </p:spPr>
        <p:txBody>
          <a:bodyPr lIns="0" tIns="0" rIns="0" bIns="0" rtlCol="0" anchor="t">
            <a:spAutoFit/>
          </a:bodyPr>
          <a:lstStyle/>
          <a:p>
            <a:pPr algn="l">
              <a:lnSpc>
                <a:spcPts val="2735"/>
              </a:lnSpc>
            </a:pPr>
            <a:r>
              <a:rPr lang="en-US" sz="1954">
                <a:solidFill>
                  <a:srgbClr val="FFFFFF"/>
                </a:solidFill>
                <a:latin typeface="Open Sans"/>
                <a:ea typeface="Open Sans"/>
                <a:cs typeface="Open Sans"/>
                <a:sym typeface="Open Sans"/>
              </a:rPr>
              <a:t>Scalable System Design*</a:t>
            </a:r>
          </a:p>
          <a:p>
            <a:pPr algn="l">
              <a:lnSpc>
                <a:spcPts val="2735"/>
              </a:lnSpc>
            </a:pPr>
            <a:r>
              <a:rPr lang="en-US" sz="1954">
                <a:solidFill>
                  <a:srgbClr val="FFFFFF"/>
                </a:solidFill>
                <a:latin typeface="Open Sans"/>
                <a:ea typeface="Open Sans"/>
                <a:cs typeface="Open Sans"/>
                <a:sym typeface="Open Sans"/>
              </a:rPr>
              <a:t>- Designing systems that can handle increased traffic, data, or user demands.</a:t>
            </a:r>
          </a:p>
          <a:p>
            <a:pPr algn="l">
              <a:lnSpc>
                <a:spcPts val="2735"/>
              </a:lnSpc>
              <a:spcBef>
                <a:spcPct val="0"/>
              </a:spcBef>
            </a:pPr>
            <a:r>
              <a:rPr lang="en-US" sz="1954">
                <a:solidFill>
                  <a:srgbClr val="FFFFFF"/>
                </a:solidFill>
                <a:latin typeface="Open Sans"/>
                <a:ea typeface="Open Sans"/>
                <a:cs typeface="Open Sans"/>
                <a:sym typeface="Open Sans"/>
              </a:rPr>
              <a:t>- Building systems that are flexible and adaptable to changing requirements.</a:t>
            </a:r>
          </a:p>
        </p:txBody>
      </p:sp>
      <p:sp>
        <p:nvSpPr>
          <p:cNvPr id="38" name="TextBox 38"/>
          <p:cNvSpPr txBox="1"/>
          <p:nvPr/>
        </p:nvSpPr>
        <p:spPr>
          <a:xfrm>
            <a:off x="698224" y="649493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39" name="Group 39"/>
          <p:cNvGrpSpPr/>
          <p:nvPr/>
        </p:nvGrpSpPr>
        <p:grpSpPr>
          <a:xfrm>
            <a:off x="651172" y="8454013"/>
            <a:ext cx="677751" cy="677751"/>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F5524"/>
            </a:solidFill>
          </p:spPr>
        </p:sp>
        <p:sp>
          <p:nvSpPr>
            <p:cNvPr id="41" name="TextBox 41"/>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42" name="TextBox 42"/>
          <p:cNvSpPr txBox="1"/>
          <p:nvPr/>
        </p:nvSpPr>
        <p:spPr>
          <a:xfrm>
            <a:off x="1410506" y="8605728"/>
            <a:ext cx="9111725" cy="1099185"/>
          </a:xfrm>
          <a:prstGeom prst="rect">
            <a:avLst/>
          </a:prstGeom>
        </p:spPr>
        <p:txBody>
          <a:bodyPr lIns="0" tIns="0" rIns="0" bIns="0" rtlCol="0" anchor="t">
            <a:spAutoFit/>
          </a:bodyPr>
          <a:lstStyle/>
          <a:p>
            <a:pPr algn="l">
              <a:lnSpc>
                <a:spcPts val="2940"/>
              </a:lnSpc>
            </a:pPr>
            <a:r>
              <a:rPr lang="en-US" sz="2100">
                <a:solidFill>
                  <a:srgbClr val="FFFFFF"/>
                </a:solidFill>
                <a:latin typeface="Open Sans"/>
                <a:ea typeface="Open Sans"/>
                <a:cs typeface="Open Sans"/>
                <a:sym typeface="Open Sans"/>
              </a:rPr>
              <a:t>Practical Application of Theoretical Concepts*</a:t>
            </a:r>
          </a:p>
          <a:p>
            <a:pPr algn="l">
              <a:lnSpc>
                <a:spcPts val="2940"/>
              </a:lnSpc>
            </a:pPr>
            <a:r>
              <a:rPr lang="en-US" sz="2100">
                <a:solidFill>
                  <a:srgbClr val="FFFFFF"/>
                </a:solidFill>
                <a:latin typeface="Open Sans"/>
                <a:ea typeface="Open Sans"/>
                <a:cs typeface="Open Sans"/>
                <a:sym typeface="Open Sans"/>
              </a:rPr>
              <a:t>- Applying theoretical knowledge of C and DSA to real-world problems.</a:t>
            </a:r>
          </a:p>
          <a:p>
            <a:pPr algn="l">
              <a:lnSpc>
                <a:spcPts val="2940"/>
              </a:lnSpc>
              <a:spcBef>
                <a:spcPct val="0"/>
              </a:spcBef>
            </a:pPr>
            <a:r>
              <a:rPr lang="en-US" sz="2100">
                <a:solidFill>
                  <a:srgbClr val="FFFFFF"/>
                </a:solidFill>
                <a:latin typeface="Open Sans"/>
                <a:ea typeface="Open Sans"/>
                <a:cs typeface="Open Sans"/>
                <a:sym typeface="Open Sans"/>
              </a:rPr>
              <a:t>- Translating concepts into working solutions that meet practical needs</a:t>
            </a:r>
          </a:p>
        </p:txBody>
      </p:sp>
      <p:sp>
        <p:nvSpPr>
          <p:cNvPr id="43" name="TextBox 43"/>
          <p:cNvSpPr txBox="1"/>
          <p:nvPr/>
        </p:nvSpPr>
        <p:spPr>
          <a:xfrm>
            <a:off x="698224" y="863498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9144000" y="2945061"/>
            <a:ext cx="4169296" cy="4165392"/>
            <a:chOff x="0" y="0"/>
            <a:chExt cx="3255264" cy="3252216"/>
          </a:xfrm>
        </p:grpSpPr>
        <p:sp>
          <p:nvSpPr>
            <p:cNvPr id="11" name="Freeform 11"/>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2" name="Freeform 12"/>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6"/>
              <a:stretch>
                <a:fillRect l="-63427" r="-43532" b="-10002"/>
              </a:stretch>
            </a:blipFill>
          </p:spPr>
        </p:sp>
      </p:grpSp>
      <p:grpSp>
        <p:nvGrpSpPr>
          <p:cNvPr id="13" name="Group 13"/>
          <p:cNvGrpSpPr>
            <a:grpSpLocks noChangeAspect="1"/>
          </p:cNvGrpSpPr>
          <p:nvPr/>
        </p:nvGrpSpPr>
        <p:grpSpPr>
          <a:xfrm>
            <a:off x="243753" y="3002455"/>
            <a:ext cx="4054401" cy="4050605"/>
            <a:chOff x="0" y="0"/>
            <a:chExt cx="3255264" cy="3252216"/>
          </a:xfrm>
        </p:grpSpPr>
        <p:sp>
          <p:nvSpPr>
            <p:cNvPr id="14" name="Freeform 14"/>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5" name="Freeform 15"/>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t="-19132" b="-32444"/>
              </a:stretch>
            </a:blipFill>
          </p:spPr>
        </p:sp>
      </p:grpSp>
      <p:grpSp>
        <p:nvGrpSpPr>
          <p:cNvPr id="16" name="Group 16"/>
          <p:cNvGrpSpPr>
            <a:grpSpLocks noChangeAspect="1"/>
          </p:cNvGrpSpPr>
          <p:nvPr/>
        </p:nvGrpSpPr>
        <p:grpSpPr>
          <a:xfrm>
            <a:off x="4690473" y="5569602"/>
            <a:ext cx="4061209" cy="4057406"/>
            <a:chOff x="0" y="0"/>
            <a:chExt cx="3255264" cy="3252216"/>
          </a:xfrm>
        </p:grpSpPr>
        <p:sp>
          <p:nvSpPr>
            <p:cNvPr id="17" name="Freeform 17"/>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18" name="Freeform 18"/>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t="-494" b="-494"/>
              </a:stretch>
            </a:blipFill>
          </p:spPr>
        </p:sp>
      </p:grpSp>
      <p:sp>
        <p:nvSpPr>
          <p:cNvPr id="19" name="Freeform 19"/>
          <p:cNvSpPr/>
          <p:nvPr/>
        </p:nvSpPr>
        <p:spPr>
          <a:xfrm>
            <a:off x="4576767" y="2089150"/>
            <a:ext cx="6086258" cy="372783"/>
          </a:xfrm>
          <a:custGeom>
            <a:avLst/>
            <a:gdLst/>
            <a:ahLst/>
            <a:cxnLst/>
            <a:rect l="l" t="t" r="r" b="b"/>
            <a:pathLst>
              <a:path w="6086258" h="372783">
                <a:moveTo>
                  <a:pt x="0" y="0"/>
                </a:moveTo>
                <a:lnTo>
                  <a:pt x="6086258" y="0"/>
                </a:lnTo>
                <a:lnTo>
                  <a:pt x="6086258" y="372783"/>
                </a:lnTo>
                <a:lnTo>
                  <a:pt x="0" y="37278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0" name="Group 20"/>
          <p:cNvGrpSpPr>
            <a:grpSpLocks noChangeAspect="1"/>
          </p:cNvGrpSpPr>
          <p:nvPr/>
        </p:nvGrpSpPr>
        <p:grpSpPr>
          <a:xfrm>
            <a:off x="13703821" y="5604038"/>
            <a:ext cx="4026741" cy="4022971"/>
            <a:chOff x="0" y="0"/>
            <a:chExt cx="3255264" cy="3252216"/>
          </a:xfrm>
        </p:grpSpPr>
        <p:sp>
          <p:nvSpPr>
            <p:cNvPr id="21" name="Freeform 21"/>
            <p:cNvSpPr/>
            <p:nvPr/>
          </p:nvSpPr>
          <p:spPr>
            <a:xfrm>
              <a:off x="0" y="0"/>
              <a:ext cx="3255264" cy="3252216"/>
            </a:xfrm>
            <a:custGeom>
              <a:avLst/>
              <a:gdLst/>
              <a:ahLst/>
              <a:cxnLst/>
              <a:rect l="l" t="t" r="r" b="b"/>
              <a:pathLst>
                <a:path w="3255264" h="3252216">
                  <a:moveTo>
                    <a:pt x="3255264" y="3252216"/>
                  </a:moveTo>
                  <a:lnTo>
                    <a:pt x="0" y="3252216"/>
                  </a:lnTo>
                  <a:lnTo>
                    <a:pt x="0" y="0"/>
                  </a:lnTo>
                  <a:lnTo>
                    <a:pt x="3255264" y="0"/>
                  </a:lnTo>
                  <a:lnTo>
                    <a:pt x="3255264" y="3252216"/>
                  </a:lnTo>
                  <a:close/>
                </a:path>
              </a:pathLst>
            </a:custGeom>
            <a:blipFill>
              <a:blip r:embed="rId5"/>
              <a:stretch>
                <a:fillRect l="-15" r="-15"/>
              </a:stretch>
            </a:blipFill>
          </p:spPr>
        </p:sp>
        <p:sp>
          <p:nvSpPr>
            <p:cNvPr id="22" name="Freeform 22"/>
            <p:cNvSpPr/>
            <p:nvPr/>
          </p:nvSpPr>
          <p:spPr>
            <a:xfrm>
              <a:off x="178784" y="170440"/>
              <a:ext cx="2903731" cy="2875349"/>
            </a:xfrm>
            <a:custGeom>
              <a:avLst/>
              <a:gdLst/>
              <a:ahLst/>
              <a:cxnLst/>
              <a:rect l="l" t="t" r="r" b="b"/>
              <a:pathLst>
                <a:path w="2903731" h="2875349">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1"/>
              <a:stretch>
                <a:fillRect l="-17361" r="-17361"/>
              </a:stretch>
            </a:blipFill>
          </p:spPr>
        </p:sp>
      </p:grpSp>
      <p:sp>
        <p:nvSpPr>
          <p:cNvPr id="23" name="Freeform 23"/>
          <p:cNvSpPr/>
          <p:nvPr/>
        </p:nvSpPr>
        <p:spPr>
          <a:xfrm>
            <a:off x="12786041" y="1028700"/>
            <a:ext cx="1054510" cy="1054510"/>
          </a:xfrm>
          <a:custGeom>
            <a:avLst/>
            <a:gdLst/>
            <a:ahLst/>
            <a:cxnLst/>
            <a:rect l="l" t="t" r="r" b="b"/>
            <a:pathLst>
              <a:path w="1054510" h="1054510">
                <a:moveTo>
                  <a:pt x="0" y="0"/>
                </a:moveTo>
                <a:lnTo>
                  <a:pt x="1054510" y="0"/>
                </a:lnTo>
                <a:lnTo>
                  <a:pt x="1054510" y="1054510"/>
                </a:lnTo>
                <a:lnTo>
                  <a:pt x="0" y="10545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TextBox 24"/>
          <p:cNvSpPr txBox="1"/>
          <p:nvPr/>
        </p:nvSpPr>
        <p:spPr>
          <a:xfrm>
            <a:off x="899227" y="895350"/>
            <a:ext cx="14922090" cy="1193800"/>
          </a:xfrm>
          <a:prstGeom prst="rect">
            <a:avLst/>
          </a:prstGeom>
        </p:spPr>
        <p:txBody>
          <a:bodyPr lIns="0" tIns="0" rIns="0" bIns="0" rtlCol="0" anchor="t">
            <a:spAutoFit/>
          </a:bodyPr>
          <a:lstStyle/>
          <a:p>
            <a:pPr algn="ctr">
              <a:lnSpc>
                <a:spcPts val="9800"/>
              </a:lnSpc>
              <a:spcBef>
                <a:spcPct val="0"/>
              </a:spcBef>
            </a:pPr>
            <a:r>
              <a:rPr lang="en-US" sz="7000">
                <a:solidFill>
                  <a:srgbClr val="FFFFFF"/>
                </a:solidFill>
                <a:latin typeface="Magnolia Script"/>
                <a:ea typeface="Magnolia Script"/>
                <a:cs typeface="Magnolia Script"/>
                <a:sym typeface="Magnolia Script"/>
              </a:rPr>
              <a:t>Cafeteria Management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1369710" y="68212"/>
            <a:ext cx="4047530"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Output</a:t>
            </a:r>
          </a:p>
        </p:txBody>
      </p:sp>
      <p:sp>
        <p:nvSpPr>
          <p:cNvPr id="11" name="Freeform 11"/>
          <p:cNvSpPr/>
          <p:nvPr/>
        </p:nvSpPr>
        <p:spPr>
          <a:xfrm>
            <a:off x="11600990" y="1569722"/>
            <a:ext cx="3584970" cy="219579"/>
          </a:xfrm>
          <a:custGeom>
            <a:avLst/>
            <a:gdLst/>
            <a:ahLst/>
            <a:cxnLst/>
            <a:rect l="l" t="t" r="r" b="b"/>
            <a:pathLst>
              <a:path w="3584970" h="219579">
                <a:moveTo>
                  <a:pt x="0" y="0"/>
                </a:moveTo>
                <a:lnTo>
                  <a:pt x="3584970" y="0"/>
                </a:lnTo>
                <a:lnTo>
                  <a:pt x="3584970" y="219579"/>
                </a:lnTo>
                <a:lnTo>
                  <a:pt x="0" y="21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2" name="Group 12"/>
          <p:cNvGrpSpPr>
            <a:grpSpLocks noChangeAspect="1"/>
          </p:cNvGrpSpPr>
          <p:nvPr/>
        </p:nvGrpSpPr>
        <p:grpSpPr>
          <a:xfrm>
            <a:off x="12649625" y="2675126"/>
            <a:ext cx="5072669" cy="7164199"/>
            <a:chOff x="0" y="0"/>
            <a:chExt cx="3267456" cy="4614672"/>
          </a:xfrm>
        </p:grpSpPr>
        <p:sp>
          <p:nvSpPr>
            <p:cNvPr id="13" name="Freeform 13"/>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7"/>
              <a:stretch>
                <a:fillRect l="-4" r="-4"/>
              </a:stretch>
            </a:blipFill>
          </p:spPr>
        </p:sp>
        <p:sp>
          <p:nvSpPr>
            <p:cNvPr id="14" name="Freeform 14"/>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8"/>
              <a:stretch>
                <a:fillRect l="-58128" r="-58128"/>
              </a:stretch>
            </a:blipFill>
          </p:spPr>
        </p:sp>
      </p:grpSp>
      <p:sp>
        <p:nvSpPr>
          <p:cNvPr id="15" name="Freeform 15"/>
          <p:cNvSpPr/>
          <p:nvPr/>
        </p:nvSpPr>
        <p:spPr>
          <a:xfrm>
            <a:off x="110660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9"/>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17293116" y="565634"/>
            <a:ext cx="397367" cy="28996"/>
            <a:chOff x="0" y="0"/>
            <a:chExt cx="128243" cy="9358"/>
          </a:xfrm>
        </p:grpSpPr>
        <p:sp>
          <p:nvSpPr>
            <p:cNvPr id="4" name="Freeform 4"/>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5" name="TextBox 5"/>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293116" y="657737"/>
            <a:ext cx="397367" cy="28996"/>
            <a:chOff x="0" y="0"/>
            <a:chExt cx="128243" cy="9358"/>
          </a:xfrm>
        </p:grpSpPr>
        <p:sp>
          <p:nvSpPr>
            <p:cNvPr id="7" name="Freeform 7"/>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9F5524"/>
            </a:solidFill>
          </p:spPr>
        </p:sp>
        <p:sp>
          <p:nvSpPr>
            <p:cNvPr id="8" name="TextBox 8"/>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607403" y="399482"/>
            <a:ext cx="291824" cy="332305"/>
          </a:xfrm>
          <a:custGeom>
            <a:avLst/>
            <a:gdLst/>
            <a:ahLst/>
            <a:cxnLst/>
            <a:rect l="l" t="t" r="r" b="b"/>
            <a:pathLst>
              <a:path w="291824" h="332305">
                <a:moveTo>
                  <a:pt x="0" y="0"/>
                </a:moveTo>
                <a:lnTo>
                  <a:pt x="291824" y="0"/>
                </a:lnTo>
                <a:lnTo>
                  <a:pt x="291824" y="332305"/>
                </a:lnTo>
                <a:lnTo>
                  <a:pt x="0" y="3323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a:grpSpLocks noChangeAspect="1"/>
          </p:cNvGrpSpPr>
          <p:nvPr/>
        </p:nvGrpSpPr>
        <p:grpSpPr>
          <a:xfrm>
            <a:off x="-764819" y="1650074"/>
            <a:ext cx="9702389" cy="6986851"/>
            <a:chOff x="0" y="0"/>
            <a:chExt cx="3136392" cy="2258568"/>
          </a:xfrm>
        </p:grpSpPr>
        <p:sp>
          <p:nvSpPr>
            <p:cNvPr id="11" name="Freeform 11"/>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5"/>
              <a:stretch>
                <a:fillRect l="-3202" r="-3202"/>
              </a:stretch>
            </a:blipFill>
          </p:spPr>
        </p:sp>
        <p:sp>
          <p:nvSpPr>
            <p:cNvPr id="12" name="Freeform 12"/>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grpSp>
        <p:nvGrpSpPr>
          <p:cNvPr id="13" name="Group 13"/>
          <p:cNvGrpSpPr>
            <a:grpSpLocks noChangeAspect="1"/>
          </p:cNvGrpSpPr>
          <p:nvPr/>
        </p:nvGrpSpPr>
        <p:grpSpPr>
          <a:xfrm>
            <a:off x="5173466" y="5931522"/>
            <a:ext cx="6548486" cy="4715674"/>
            <a:chOff x="0" y="0"/>
            <a:chExt cx="3136392" cy="2258568"/>
          </a:xfrm>
        </p:grpSpPr>
        <p:sp>
          <p:nvSpPr>
            <p:cNvPr id="14" name="Freeform 14"/>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7"/>
              <a:stretch>
                <a:fillRect l="-1333" r="-2476"/>
              </a:stretch>
            </a:blipFill>
          </p:spPr>
        </p:sp>
        <p:sp>
          <p:nvSpPr>
            <p:cNvPr id="15" name="Freeform 15"/>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6"/>
              <a:stretch>
                <a:fillRect l="-8" r="-8"/>
              </a:stretch>
            </a:blipFill>
          </p:spPr>
        </p:sp>
      </p:grpSp>
      <p:sp>
        <p:nvSpPr>
          <p:cNvPr id="16" name="TextBox 16"/>
          <p:cNvSpPr txBox="1"/>
          <p:nvPr/>
        </p:nvSpPr>
        <p:spPr>
          <a:xfrm>
            <a:off x="10337516" y="1973978"/>
            <a:ext cx="5733374" cy="1193800"/>
          </a:xfrm>
          <a:prstGeom prst="rect">
            <a:avLst/>
          </a:prstGeom>
        </p:spPr>
        <p:txBody>
          <a:bodyPr lIns="0" tIns="0" rIns="0" bIns="0" rtlCol="0" anchor="t">
            <a:spAutoFit/>
          </a:bodyPr>
          <a:lstStyle/>
          <a:p>
            <a:pPr algn="l">
              <a:lnSpc>
                <a:spcPts val="9800"/>
              </a:lnSpc>
              <a:spcBef>
                <a:spcPct val="0"/>
              </a:spcBef>
            </a:pPr>
            <a:r>
              <a:rPr lang="en-US" sz="7000">
                <a:solidFill>
                  <a:srgbClr val="FFFFFF"/>
                </a:solidFill>
                <a:latin typeface="Magnolia Script"/>
                <a:ea typeface="Magnolia Script"/>
                <a:cs typeface="Magnolia Script"/>
                <a:sym typeface="Magnolia Script"/>
              </a:rPr>
              <a:t>Conclusion </a:t>
            </a:r>
          </a:p>
        </p:txBody>
      </p:sp>
      <p:sp>
        <p:nvSpPr>
          <p:cNvPr id="17" name="Freeform 17"/>
          <p:cNvSpPr/>
          <p:nvPr/>
        </p:nvSpPr>
        <p:spPr>
          <a:xfrm>
            <a:off x="10337516" y="3275201"/>
            <a:ext cx="2681025" cy="164213"/>
          </a:xfrm>
          <a:custGeom>
            <a:avLst/>
            <a:gdLst/>
            <a:ahLst/>
            <a:cxnLst/>
            <a:rect l="l" t="t" r="r" b="b"/>
            <a:pathLst>
              <a:path w="2681025" h="164213">
                <a:moveTo>
                  <a:pt x="0" y="0"/>
                </a:moveTo>
                <a:lnTo>
                  <a:pt x="2681025" y="0"/>
                </a:lnTo>
                <a:lnTo>
                  <a:pt x="2681025" y="164213"/>
                </a:lnTo>
                <a:lnTo>
                  <a:pt x="0" y="1642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2269594" y="4093968"/>
            <a:ext cx="4989706" cy="5006340"/>
          </a:xfrm>
          <a:prstGeom prst="rect">
            <a:avLst/>
          </a:prstGeom>
        </p:spPr>
        <p:txBody>
          <a:bodyPr lIns="0" tIns="0" rIns="0" bIns="0" rtlCol="0" anchor="t">
            <a:spAutoFit/>
          </a:bodyPr>
          <a:lstStyle/>
          <a:p>
            <a:pPr algn="l">
              <a:lnSpc>
                <a:spcPts val="3359"/>
              </a:lnSpc>
            </a:pPr>
            <a:endParaRPr/>
          </a:p>
          <a:p>
            <a:pPr algn="l">
              <a:lnSpc>
                <a:spcPts val="3359"/>
              </a:lnSpc>
              <a:spcBef>
                <a:spcPct val="0"/>
              </a:spcBef>
            </a:pPr>
            <a:r>
              <a:rPr lang="en-US" sz="2400">
                <a:solidFill>
                  <a:srgbClr val="FFFFFF"/>
                </a:solidFill>
                <a:latin typeface="Open Sans"/>
                <a:ea typeface="Open Sans"/>
                <a:cs typeface="Open Sans"/>
                <a:sym typeface="Open Sans"/>
              </a:rPr>
              <a:t>The Cafeteria Management System project has successfully demonstrated the development of an efficient and user-friendly system for managing cafeteria operations. By leveraging C programming language and data structures and algorithms, the system provides optimal performance, scalability, and reliability.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Guest User</cp:lastModifiedBy>
  <cp:revision>2</cp:revision>
  <dcterms:created xsi:type="dcterms:W3CDTF">2006-08-16T00:00:00Z</dcterms:created>
  <dcterms:modified xsi:type="dcterms:W3CDTF">2025-04-27T18:50:05Z</dcterms:modified>
  <dc:identifier>DAGl1SXHUDs</dc:identifier>
</cp:coreProperties>
</file>